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0"/>
  </p:notesMasterIdLst>
  <p:handoutMasterIdLst>
    <p:handoutMasterId r:id="rId41"/>
  </p:handoutMasterIdLst>
  <p:sldIdLst>
    <p:sldId id="851" r:id="rId5"/>
    <p:sldId id="886" r:id="rId6"/>
    <p:sldId id="894" r:id="rId7"/>
    <p:sldId id="890" r:id="rId8"/>
    <p:sldId id="855" r:id="rId9"/>
    <p:sldId id="853" r:id="rId10"/>
    <p:sldId id="854" r:id="rId11"/>
    <p:sldId id="889" r:id="rId12"/>
    <p:sldId id="856" r:id="rId13"/>
    <p:sldId id="868" r:id="rId14"/>
    <p:sldId id="893" r:id="rId15"/>
    <p:sldId id="857" r:id="rId16"/>
    <p:sldId id="858" r:id="rId17"/>
    <p:sldId id="859" r:id="rId18"/>
    <p:sldId id="880" r:id="rId19"/>
    <p:sldId id="881" r:id="rId20"/>
    <p:sldId id="882" r:id="rId21"/>
    <p:sldId id="883" r:id="rId22"/>
    <p:sldId id="884" r:id="rId23"/>
    <p:sldId id="885" r:id="rId24"/>
    <p:sldId id="887" r:id="rId25"/>
    <p:sldId id="898" r:id="rId26"/>
    <p:sldId id="892" r:id="rId27"/>
    <p:sldId id="888" r:id="rId28"/>
    <p:sldId id="872" r:id="rId29"/>
    <p:sldId id="873" r:id="rId30"/>
    <p:sldId id="895" r:id="rId31"/>
    <p:sldId id="875" r:id="rId32"/>
    <p:sldId id="876" r:id="rId33"/>
    <p:sldId id="877" r:id="rId34"/>
    <p:sldId id="878" r:id="rId35"/>
    <p:sldId id="879" r:id="rId36"/>
    <p:sldId id="897" r:id="rId37"/>
    <p:sldId id="891" r:id="rId38"/>
    <p:sldId id="867" r:id="rId3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364" userDrawn="1">
          <p15:clr>
            <a:srgbClr val="A4A3A4"/>
          </p15:clr>
        </p15:guide>
        <p15:guide id="3" pos="54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8D8"/>
    <a:srgbClr val="D78AD8"/>
    <a:srgbClr val="FF9300"/>
    <a:srgbClr val="9F00E7"/>
    <a:srgbClr val="D22321"/>
    <a:srgbClr val="ED2321"/>
    <a:srgbClr val="FF8AD8"/>
    <a:srgbClr val="0030FF"/>
    <a:srgbClr val="074B7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p:restoredTop sz="94536"/>
  </p:normalViewPr>
  <p:slideViewPr>
    <p:cSldViewPr>
      <p:cViewPr varScale="1">
        <p:scale>
          <a:sx n="112" d="100"/>
          <a:sy n="112" d="100"/>
        </p:scale>
        <p:origin x="1296" y="176"/>
      </p:cViewPr>
      <p:guideLst>
        <p:guide pos="2880"/>
        <p:guide orient="horz" pos="2364"/>
        <p:guide pos="5496"/>
      </p:guideLst>
    </p:cSldViewPr>
  </p:slideViewPr>
  <p:outlineViewPr>
    <p:cViewPr>
      <p:scale>
        <a:sx n="33" d="100"/>
        <a:sy n="33" d="100"/>
      </p:scale>
      <p:origin x="-40" y="0"/>
    </p:cViewPr>
  </p:outlin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191B27-7261-1C40-9EB9-73E6FEF78B28}" type="datetimeFigureOut">
              <a:rPr lang="en-US" smtClean="0"/>
              <a:t>2/27/18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B76FC1-1687-6349-A2DE-7146D729E6CC}"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9C2F3-D6AE-4C20-9445-6FE3A1CFD875}" type="datetimeFigureOut">
              <a:rPr lang="en-US" smtClean="0"/>
              <a:t>2/27/18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50DD6-F48B-46CE-9487-A5649BE3E5C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52072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637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249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006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That retail analytic customer that I mentioned earlier: We were able to demonstrate scalable in-memory performance running TPC-C Power test on their analytics database. Compare that to AWS EC2 where the same workload dies when it hits the memory cliff.</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D050DD6-F48B-46CE-9487-A5649BE3E5C0}" type="slidenum">
              <a:rPr lang="en-US" smtClean="0"/>
              <a:t>25</a:t>
            </a:fld>
            <a:endParaRPr lang="en-US"/>
          </a:p>
        </p:txBody>
      </p:sp>
    </p:spTree>
    <p:extLst>
      <p:ext uri="{BB962C8B-B14F-4D97-AF65-F5344CB8AC3E}">
        <p14:creationId xmlns:p14="http://schemas.microsoft.com/office/powerpoint/2010/main" val="437231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82BF818-446D-EA4E-A4C9-6673F869D2D7}" type="slidenum">
              <a:rPr lang="en-US" smtClean="0"/>
              <a:pPr>
                <a:defRPr/>
              </a:pPr>
              <a:t>29</a:t>
            </a:fld>
            <a:endParaRPr lang="en-US"/>
          </a:p>
        </p:txBody>
      </p:sp>
    </p:spTree>
    <p:extLst>
      <p:ext uri="{BB962C8B-B14F-4D97-AF65-F5344CB8AC3E}">
        <p14:creationId xmlns:p14="http://schemas.microsoft.com/office/powerpoint/2010/main" val="1871581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82BF818-446D-EA4E-A4C9-6673F869D2D7}" type="slidenum">
              <a:rPr lang="en-US" smtClean="0"/>
              <a:pPr>
                <a:defRPr/>
              </a:pPr>
              <a:t>30</a:t>
            </a:fld>
            <a:endParaRPr lang="en-US"/>
          </a:p>
        </p:txBody>
      </p:sp>
    </p:spTree>
    <p:extLst>
      <p:ext uri="{BB962C8B-B14F-4D97-AF65-F5344CB8AC3E}">
        <p14:creationId xmlns:p14="http://schemas.microsoft.com/office/powerpoint/2010/main" val="419241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82BF818-446D-EA4E-A4C9-6673F869D2D7}" type="slidenum">
              <a:rPr lang="en-US" smtClean="0"/>
              <a:pPr>
                <a:defRPr/>
              </a:pPr>
              <a:t>31</a:t>
            </a:fld>
            <a:endParaRPr lang="en-US"/>
          </a:p>
        </p:txBody>
      </p:sp>
    </p:spTree>
    <p:extLst>
      <p:ext uri="{BB962C8B-B14F-4D97-AF65-F5344CB8AC3E}">
        <p14:creationId xmlns:p14="http://schemas.microsoft.com/office/powerpoint/2010/main" val="86791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Shape 1223"/>
          <p:cNvSpPr>
            <a:spLocks noGrp="1" noRot="1" noChangeAspect="1"/>
          </p:cNvSpPr>
          <p:nvPr>
            <p:ph type="sldImg"/>
          </p:nvPr>
        </p:nvSpPr>
        <p:spPr>
          <a:xfrm>
            <a:off x="381000" y="685800"/>
            <a:ext cx="6096000" cy="3429000"/>
          </a:xfrm>
          <a:prstGeom prst="rect">
            <a:avLst/>
          </a:prstGeom>
        </p:spPr>
        <p:txBody>
          <a:bodyPr/>
          <a:lstStyle/>
          <a:p>
            <a:endParaRPr/>
          </a:p>
        </p:txBody>
      </p:sp>
      <p:sp>
        <p:nvSpPr>
          <p:cNvPr id="1224" name="Shape 1224"/>
          <p:cNvSpPr>
            <a:spLocks noGrp="1"/>
          </p:cNvSpPr>
          <p:nvPr>
            <p:ph type="body" sz="quarter" idx="1"/>
          </p:nvPr>
        </p:nvSpPr>
        <p:spPr>
          <a:prstGeom prst="rect">
            <a:avLst/>
          </a:prstGeom>
        </p:spPr>
        <p:txBody>
          <a:bodyPr/>
          <a:lstStyle/>
          <a:p>
            <a:r>
              <a:t>TidalScale Software-Defined Servers are a game changer! They let you explore your data more easily, improve your results and allow you spend more time doing data science instead of data plumbing all while lowering your operational TCO and increasing IT flexibility. This is why one of our early investor's said it best: "This is the way all servers will be built in the future."</a:t>
            </a:r>
          </a:p>
        </p:txBody>
      </p:sp>
    </p:spTree>
    <p:extLst>
      <p:ext uri="{BB962C8B-B14F-4D97-AF65-F5344CB8AC3E}">
        <p14:creationId xmlns:p14="http://schemas.microsoft.com/office/powerpoint/2010/main" val="311192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xfrm>
            <a:off x="381000" y="685800"/>
            <a:ext cx="6096000" cy="3429000"/>
          </a:xfrm>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TidalScale uses virtualization but does it _across_ multiple physical servers, effectively allowing you to treat physical servers like lego building blocks.</a:t>
            </a:r>
          </a:p>
        </p:txBody>
      </p:sp>
    </p:spTree>
    <p:extLst>
      <p:ext uri="{BB962C8B-B14F-4D97-AF65-F5344CB8AC3E}">
        <p14:creationId xmlns:p14="http://schemas.microsoft.com/office/powerpoint/2010/main" val="195671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940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366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xfrm>
            <a:off x="381000" y="685800"/>
            <a:ext cx="6096000" cy="3429000"/>
          </a:xfrm>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TidalScale uses virtualization but does it _across_ multiple physical servers, effectively allowing you to treat physical servers like lego building blocks.</a:t>
            </a:r>
          </a:p>
        </p:txBody>
      </p:sp>
    </p:spTree>
    <p:extLst>
      <p:ext uri="{BB962C8B-B14F-4D97-AF65-F5344CB8AC3E}">
        <p14:creationId xmlns:p14="http://schemas.microsoft.com/office/powerpoint/2010/main" val="177023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Under the covers, TidalScale uses machine learning to automatically co-locate compute entity with the resources it needs. And just like ordinary virtualization it does all of this transparently - the OS and applications have </a:t>
            </a:r>
            <a:r>
              <a:rPr lang="en-US" i="1"/>
              <a:t>no idea</a:t>
            </a:r>
            <a:r>
              <a:rPr lang="en-US"/>
              <a:t> they aren't running on hardware....</a:t>
            </a:r>
          </a:p>
        </p:txBody>
      </p:sp>
    </p:spTree>
    <p:extLst>
      <p:ext uri="{BB962C8B-B14F-4D97-AF65-F5344CB8AC3E}">
        <p14:creationId xmlns:p14="http://schemas.microsoft.com/office/powerpoint/2010/main" val="3519447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Under the covers, TidalScale uses machine learning to automatically co-locate compute entity with the resources it needs. And just like ordinary virtualization it does all of this transparently - the OS and applications have </a:t>
            </a:r>
            <a:r>
              <a:rPr lang="en-US" i="1"/>
              <a:t>no idea</a:t>
            </a:r>
            <a:r>
              <a:rPr lang="en-US"/>
              <a:t> they aren't running on hardware....</a:t>
            </a:r>
          </a:p>
        </p:txBody>
      </p:sp>
    </p:spTree>
    <p:extLst>
      <p:ext uri="{BB962C8B-B14F-4D97-AF65-F5344CB8AC3E}">
        <p14:creationId xmlns:p14="http://schemas.microsoft.com/office/powerpoint/2010/main" val="233641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Under the covers, TidalScale uses machine learning to automatically co-locate compute entity with the resources it needs. And just like ordinary virtualization it does all of this transparently - the OS and applications have </a:t>
            </a:r>
            <a:r>
              <a:rPr lang="en-US" i="1"/>
              <a:t>no idea</a:t>
            </a:r>
            <a:r>
              <a:rPr lang="en-US"/>
              <a:t> they aren't running on hardware....</a:t>
            </a:r>
          </a:p>
        </p:txBody>
      </p:sp>
    </p:spTree>
    <p:extLst>
      <p:ext uri="{BB962C8B-B14F-4D97-AF65-F5344CB8AC3E}">
        <p14:creationId xmlns:p14="http://schemas.microsoft.com/office/powerpoint/2010/main" val="309252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5042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497402"/>
          </a:xfrm>
          <a:prstGeom prst="rect">
            <a:avLst/>
          </a:prstGeom>
        </p:spPr>
      </p:pic>
      <p:sp>
        <p:nvSpPr>
          <p:cNvPr id="8" name="Rectangle 7"/>
          <p:cNvSpPr/>
          <p:nvPr userDrawn="1"/>
        </p:nvSpPr>
        <p:spPr>
          <a:xfrm>
            <a:off x="0" y="0"/>
            <a:ext cx="9144000" cy="3497402"/>
          </a:xfrm>
          <a:prstGeom prst="rect">
            <a:avLst/>
          </a:prstGeom>
          <a:solidFill>
            <a:srgbClr val="0D6D95">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164623" y="1449001"/>
            <a:ext cx="5556072" cy="646331"/>
          </a:xfrm>
          <a:prstGeom prst="rect">
            <a:avLst/>
          </a:prstGeom>
          <a:noFill/>
        </p:spPr>
        <p:txBody>
          <a:bodyPr wrap="none" rtlCol="0">
            <a:spAutoFit/>
          </a:bodyPr>
          <a:lstStyle/>
          <a:p>
            <a:pPr algn="r"/>
            <a:r>
              <a:rPr lang="en-US" sz="3600" dirty="0">
                <a:solidFill>
                  <a:schemeClr val="bg1"/>
                </a:solidFill>
                <a:latin typeface="Avenir Book" charset="0"/>
                <a:ea typeface="Avenir Book" charset="0"/>
                <a:cs typeface="Avenir Book" charset="0"/>
              </a:rPr>
              <a:t>Software-Defined Servers</a:t>
            </a:r>
          </a:p>
        </p:txBody>
      </p:sp>
      <p:sp>
        <p:nvSpPr>
          <p:cNvPr id="10" name="Rectangle 9"/>
          <p:cNvSpPr/>
          <p:nvPr userDrawn="1"/>
        </p:nvSpPr>
        <p:spPr>
          <a:xfrm>
            <a:off x="6153253" y="2307262"/>
            <a:ext cx="2289409" cy="338554"/>
          </a:xfrm>
          <a:prstGeom prst="rect">
            <a:avLst/>
          </a:prstGeom>
        </p:spPr>
        <p:txBody>
          <a:bodyPr wrap="none">
            <a:spAutoFit/>
          </a:bodyPr>
          <a:lstStyle/>
          <a:p>
            <a:pPr algn="r"/>
            <a:r>
              <a:rPr lang="en-US" sz="1600">
                <a:solidFill>
                  <a:schemeClr val="bg1"/>
                </a:solidFill>
                <a:latin typeface="Avenir Book" charset="0"/>
                <a:ea typeface="Avenir Book" charset="0"/>
                <a:cs typeface="Avenir Book" charset="0"/>
              </a:rPr>
              <a:t>Flexible  -  Fast  -  Easy</a:t>
            </a:r>
          </a:p>
        </p:txBody>
      </p:sp>
      <p:cxnSp>
        <p:nvCxnSpPr>
          <p:cNvPr id="11" name="Straight Connector 10"/>
          <p:cNvCxnSpPr>
            <a:cxnSpLocks/>
          </p:cNvCxnSpPr>
          <p:nvPr userDrawn="1"/>
        </p:nvCxnSpPr>
        <p:spPr>
          <a:xfrm flipH="1">
            <a:off x="5168685" y="2175398"/>
            <a:ext cx="319265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5FBEFB-84C5-9749-B548-4835B47461EB}"/>
              </a:ext>
            </a:extLst>
          </p:cNvPr>
          <p:cNvSpPr>
            <a:spLocks noGrp="1"/>
          </p:cNvSpPr>
          <p:nvPr>
            <p:ph type="title"/>
          </p:nvPr>
        </p:nvSpPr>
        <p:spPr/>
        <p:txBody>
          <a:bodyPr/>
          <a:lstStyle/>
          <a:p>
            <a:r>
              <a:rPr lang="en-US"/>
              <a:t>Click to edit Master title style</a:t>
            </a:r>
          </a:p>
        </p:txBody>
      </p:sp>
      <p:pic>
        <p:nvPicPr>
          <p:cNvPr id="12" name="Picture 11">
            <a:extLst>
              <a:ext uri="{FF2B5EF4-FFF2-40B4-BE49-F238E27FC236}">
                <a16:creationId xmlns:a16="http://schemas.microsoft.com/office/drawing/2014/main" id="{C60AA953-5691-9546-BB17-4433148F28F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734014" y="4169027"/>
            <a:ext cx="1917054" cy="364227"/>
          </a:xfrm>
          <a:prstGeom prst="rect">
            <a:avLst/>
          </a:prstGeom>
        </p:spPr>
      </p:pic>
    </p:spTree>
    <p:extLst>
      <p:ext uri="{BB962C8B-B14F-4D97-AF65-F5344CB8AC3E}">
        <p14:creationId xmlns:p14="http://schemas.microsoft.com/office/powerpoint/2010/main" val="75175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0" y="819150"/>
            <a:ext cx="9144000" cy="4324350"/>
          </a:xfrm>
          <a:prstGeom prst="rect">
            <a:avLst/>
          </a:prstGeom>
          <a:gradFill>
            <a:gsLst>
              <a:gs pos="21000">
                <a:schemeClr val="tx2"/>
              </a:gs>
              <a:gs pos="87000">
                <a:schemeClr val="tx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alphaModFix amt="28000"/>
          </a:blip>
          <a:stretch>
            <a:fillRect/>
          </a:stretch>
        </p:blipFill>
        <p:spPr>
          <a:xfrm>
            <a:off x="1733732" y="1783147"/>
            <a:ext cx="6369269" cy="2156299"/>
          </a:xfrm>
          <a:prstGeom prst="rect">
            <a:avLst/>
          </a:prstGeom>
        </p:spPr>
      </p:pic>
      <p:pic>
        <p:nvPicPr>
          <p:cNvPr id="8" name="Picture 7">
            <a:extLst>
              <a:ext uri="{FF2B5EF4-FFF2-40B4-BE49-F238E27FC236}">
                <a16:creationId xmlns:a16="http://schemas.microsoft.com/office/drawing/2014/main" id="{BDF76E5E-052D-F741-A87B-D2A1FCB205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1369" y="4773180"/>
            <a:ext cx="776971" cy="132328"/>
          </a:xfrm>
          <a:prstGeom prst="rect">
            <a:avLst/>
          </a:prstGeom>
          <a:effectLst>
            <a:glow rad="25400">
              <a:schemeClr val="accent2">
                <a:satMod val="175000"/>
                <a:alpha val="78000"/>
              </a:schemeClr>
            </a:glow>
          </a:effectLst>
        </p:spPr>
      </p:pic>
    </p:spTree>
    <p:extLst>
      <p:ext uri="{BB962C8B-B14F-4D97-AF65-F5344CB8AC3E}">
        <p14:creationId xmlns:p14="http://schemas.microsoft.com/office/powerpoint/2010/main" val="4371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0" y="819150"/>
            <a:ext cx="9144000" cy="4324350"/>
          </a:xfrm>
          <a:prstGeom prst="rect">
            <a:avLst/>
          </a:prstGeom>
          <a:gradFill>
            <a:gsLst>
              <a:gs pos="21000">
                <a:schemeClr val="tx2"/>
              </a:gs>
              <a:gs pos="87000">
                <a:schemeClr val="tx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9148C18-C2C0-064B-BC37-EC740F5AE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1369" y="4773180"/>
            <a:ext cx="776971" cy="132328"/>
          </a:xfrm>
          <a:prstGeom prst="rect">
            <a:avLst/>
          </a:prstGeom>
          <a:effectLst>
            <a:glow rad="25400">
              <a:schemeClr val="accent2">
                <a:satMod val="175000"/>
                <a:alpha val="78000"/>
              </a:schemeClr>
            </a:glo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Layout">
    <p:spTree>
      <p:nvGrpSpPr>
        <p:cNvPr id="1" name=""/>
        <p:cNvGrpSpPr/>
        <p:nvPr/>
      </p:nvGrpSpPr>
      <p:grpSpPr>
        <a:xfrm>
          <a:off x="0" y="0"/>
          <a:ext cx="0" cy="0"/>
          <a:chOff x="0" y="0"/>
          <a:chExt cx="0" cy="0"/>
        </a:xfrm>
      </p:grpSpPr>
      <p:sp>
        <p:nvSpPr>
          <p:cNvPr id="5" name="Rectangle 4"/>
          <p:cNvSpPr/>
          <p:nvPr userDrawn="1"/>
        </p:nvSpPr>
        <p:spPr>
          <a:xfrm>
            <a:off x="0" y="819150"/>
            <a:ext cx="9144000" cy="4324350"/>
          </a:xfrm>
          <a:prstGeom prst="rect">
            <a:avLst/>
          </a:prstGeom>
          <a:gradFill>
            <a:gsLst>
              <a:gs pos="21000">
                <a:schemeClr val="tx2"/>
              </a:gs>
              <a:gs pos="87000">
                <a:schemeClr val="tx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p:cNvSpPr>
            <a:spLocks noGrp="1"/>
          </p:cNvSpPr>
          <p:nvPr>
            <p:ph idx="1"/>
          </p:nvPr>
        </p:nvSpPr>
        <p:spPr>
          <a:xfrm>
            <a:off x="457200" y="1200150"/>
            <a:ext cx="8229600" cy="3394075"/>
          </a:xfrm>
          <a:prstGeom prst="rect">
            <a:avLst/>
          </a:prstGeom>
          <a:ln>
            <a:noFill/>
          </a:ln>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8100"/>
            <a:ext cx="8229600" cy="857250"/>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pic>
        <p:nvPicPr>
          <p:cNvPr id="9" name="Picture 8">
            <a:extLst>
              <a:ext uri="{FF2B5EF4-FFF2-40B4-BE49-F238E27FC236}">
                <a16:creationId xmlns:a16="http://schemas.microsoft.com/office/drawing/2014/main" id="{F89070CE-3FFF-F64C-ABCE-F3B3D3DD9B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1369" y="4773180"/>
            <a:ext cx="776971" cy="132328"/>
          </a:xfrm>
          <a:prstGeom prst="rect">
            <a:avLst/>
          </a:prstGeom>
          <a:effectLst>
            <a:glow rad="25400">
              <a:schemeClr val="accent2">
                <a:satMod val="175000"/>
                <a:alpha val="78000"/>
              </a:schemeClr>
            </a:glow>
          </a:effectLst>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497402"/>
          </a:xfrm>
          <a:prstGeom prst="rect">
            <a:avLst/>
          </a:prstGeom>
        </p:spPr>
      </p:pic>
      <p:sp>
        <p:nvSpPr>
          <p:cNvPr id="8" name="Rectangle 7"/>
          <p:cNvSpPr/>
          <p:nvPr userDrawn="1"/>
        </p:nvSpPr>
        <p:spPr>
          <a:xfrm>
            <a:off x="0" y="0"/>
            <a:ext cx="9144000" cy="3497402"/>
          </a:xfrm>
          <a:prstGeom prst="rect">
            <a:avLst/>
          </a:prstGeom>
          <a:solidFill>
            <a:srgbClr val="0D6D95">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charset="0"/>
              <a:ea typeface="Avenir Book" charset="0"/>
              <a:cs typeface="Avenir Book" charset="0"/>
            </a:endParaRPr>
          </a:p>
        </p:txBody>
      </p:sp>
      <p:sp>
        <p:nvSpPr>
          <p:cNvPr id="15" name="Text Placeholder 2"/>
          <p:cNvSpPr>
            <a:spLocks noGrp="1"/>
          </p:cNvSpPr>
          <p:nvPr>
            <p:ph idx="1"/>
          </p:nvPr>
        </p:nvSpPr>
        <p:spPr>
          <a:xfrm>
            <a:off x="199207" y="1295568"/>
            <a:ext cx="8229600" cy="895182"/>
          </a:xfrm>
          <a:prstGeom prst="rect">
            <a:avLst/>
          </a:prstGeom>
          <a:ln>
            <a:noFill/>
          </a:ln>
        </p:spPr>
        <p:txBody>
          <a:bodyPr vert="horz" lIns="91440" tIns="45720" rIns="91440" bIns="45720" rtlCol="0" anchor="ctr" anchorCtr="0">
            <a:normAutofit/>
          </a:bodyPr>
          <a:lstStyle>
            <a:lvl1pPr marL="0" indent="0" algn="r">
              <a:buNone/>
              <a:defRPr sz="3600">
                <a:solidFill>
                  <a:schemeClr val="bg1"/>
                </a:solidFill>
                <a:latin typeface="Avenir Book" charset="0"/>
                <a:ea typeface="Avenir Book" charset="0"/>
                <a:cs typeface="Avenir Book" charset="0"/>
              </a:defRPr>
            </a:lvl1pPr>
          </a:lstStyle>
          <a:p>
            <a:pPr lvl="0"/>
            <a:r>
              <a:rPr lang="en-US" dirty="0"/>
              <a:t>Click to edit Master </a:t>
            </a:r>
            <a:r>
              <a:rPr lang="en-US"/>
              <a:t>text styles</a:t>
            </a:r>
            <a:endParaRPr lang="en-US" dirty="0"/>
          </a:p>
        </p:txBody>
      </p:sp>
      <p:pic>
        <p:nvPicPr>
          <p:cNvPr id="10" name="Picture 9">
            <a:extLst>
              <a:ext uri="{FF2B5EF4-FFF2-40B4-BE49-F238E27FC236}">
                <a16:creationId xmlns:a16="http://schemas.microsoft.com/office/drawing/2014/main" id="{E5C4E534-255F-C24C-8F10-5E82DF71A8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734014" y="4169027"/>
            <a:ext cx="1917054" cy="364227"/>
          </a:xfrm>
          <a:prstGeom prst="rect">
            <a:avLst/>
          </a:prstGeom>
        </p:spPr>
      </p:pic>
      <p:sp>
        <p:nvSpPr>
          <p:cNvPr id="7" name="TextBox 6">
            <a:extLst>
              <a:ext uri="{FF2B5EF4-FFF2-40B4-BE49-F238E27FC236}">
                <a16:creationId xmlns:a16="http://schemas.microsoft.com/office/drawing/2014/main" id="{52195B4A-B8C8-B44E-AF7D-2D7D2EC01B8C}"/>
              </a:ext>
            </a:extLst>
          </p:cNvPr>
          <p:cNvSpPr txBox="1"/>
          <p:nvPr userDrawn="1"/>
        </p:nvSpPr>
        <p:spPr>
          <a:xfrm>
            <a:off x="120519" y="57150"/>
            <a:ext cx="3079881" cy="400110"/>
          </a:xfrm>
          <a:prstGeom prst="rect">
            <a:avLst/>
          </a:prstGeom>
          <a:noFill/>
        </p:spPr>
        <p:txBody>
          <a:bodyPr wrap="none" rtlCol="0">
            <a:spAutoFit/>
          </a:bodyPr>
          <a:lstStyle/>
          <a:p>
            <a:pPr algn="r"/>
            <a:r>
              <a:rPr lang="en-US" sz="2000" dirty="0">
                <a:solidFill>
                  <a:schemeClr val="bg1">
                    <a:lumMod val="75000"/>
                  </a:schemeClr>
                </a:solidFill>
                <a:latin typeface="Avenir Book" charset="0"/>
                <a:ea typeface="Avenir Book" charset="0"/>
                <a:cs typeface="Avenir Book" charset="0"/>
              </a:rPr>
              <a:t>Software-Defined Servers</a:t>
            </a:r>
          </a:p>
        </p:txBody>
      </p:sp>
      <p:sp>
        <p:nvSpPr>
          <p:cNvPr id="9" name="Rectangle 8">
            <a:extLst>
              <a:ext uri="{FF2B5EF4-FFF2-40B4-BE49-F238E27FC236}">
                <a16:creationId xmlns:a16="http://schemas.microsoft.com/office/drawing/2014/main" id="{601C34F6-AF33-F54D-9366-D2895E2EFAD3}"/>
              </a:ext>
            </a:extLst>
          </p:cNvPr>
          <p:cNvSpPr/>
          <p:nvPr userDrawn="1"/>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11" name="Straight Connector 10">
            <a:extLst>
              <a:ext uri="{FF2B5EF4-FFF2-40B4-BE49-F238E27FC236}">
                <a16:creationId xmlns:a16="http://schemas.microsoft.com/office/drawing/2014/main" id="{E62F70F0-DB17-1846-A218-E321ED29F650}"/>
              </a:ext>
            </a:extLst>
          </p:cNvPr>
          <p:cNvCxnSpPr>
            <a:cxnSpLocks/>
          </p:cNvCxnSpPr>
          <p:nvPr userDrawn="1"/>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497402"/>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734014" y="4169027"/>
            <a:ext cx="1917054" cy="364227"/>
          </a:xfrm>
          <a:prstGeom prst="rect">
            <a:avLst/>
          </a:prstGeom>
        </p:spPr>
      </p:pic>
      <p:sp>
        <p:nvSpPr>
          <p:cNvPr id="8" name="Rectangle 7"/>
          <p:cNvSpPr/>
          <p:nvPr userDrawn="1"/>
        </p:nvSpPr>
        <p:spPr>
          <a:xfrm>
            <a:off x="0" y="0"/>
            <a:ext cx="9144000" cy="3497402"/>
          </a:xfrm>
          <a:prstGeom prst="rect">
            <a:avLst/>
          </a:prstGeom>
          <a:solidFill>
            <a:srgbClr val="0D6D95">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charset="0"/>
              <a:ea typeface="Avenir Book" charset="0"/>
              <a:cs typeface="Avenir Book" charset="0"/>
            </a:endParaRPr>
          </a:p>
        </p:txBody>
      </p:sp>
      <p:sp>
        <p:nvSpPr>
          <p:cNvPr id="12" name="TextBox 11"/>
          <p:cNvSpPr txBox="1"/>
          <p:nvPr userDrawn="1"/>
        </p:nvSpPr>
        <p:spPr>
          <a:xfrm>
            <a:off x="120519" y="57150"/>
            <a:ext cx="3079881" cy="400110"/>
          </a:xfrm>
          <a:prstGeom prst="rect">
            <a:avLst/>
          </a:prstGeom>
          <a:noFill/>
        </p:spPr>
        <p:txBody>
          <a:bodyPr wrap="none" rtlCol="0">
            <a:spAutoFit/>
          </a:bodyPr>
          <a:lstStyle/>
          <a:p>
            <a:pPr algn="r"/>
            <a:r>
              <a:rPr lang="en-US" sz="2000" dirty="0">
                <a:solidFill>
                  <a:schemeClr val="bg1">
                    <a:lumMod val="75000"/>
                  </a:schemeClr>
                </a:solidFill>
                <a:latin typeface="Avenir Book" charset="0"/>
                <a:ea typeface="Avenir Book" charset="0"/>
                <a:cs typeface="Avenir Book" charset="0"/>
              </a:rPr>
              <a:t>Software-Defined Servers</a:t>
            </a:r>
          </a:p>
        </p:txBody>
      </p:sp>
      <p:sp>
        <p:nvSpPr>
          <p:cNvPr id="13" name="Rectangle 12"/>
          <p:cNvSpPr/>
          <p:nvPr userDrawn="1"/>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14" name="Straight Connector 13"/>
          <p:cNvCxnSpPr>
            <a:cxnSpLocks/>
          </p:cNvCxnSpPr>
          <p:nvPr userDrawn="1"/>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idx="1"/>
          </p:nvPr>
        </p:nvSpPr>
        <p:spPr>
          <a:xfrm>
            <a:off x="199207" y="1295568"/>
            <a:ext cx="8229600" cy="895182"/>
          </a:xfrm>
          <a:prstGeom prst="rect">
            <a:avLst/>
          </a:prstGeom>
          <a:ln>
            <a:noFill/>
          </a:ln>
        </p:spPr>
        <p:txBody>
          <a:bodyPr vert="horz" lIns="91440" tIns="45720" rIns="91440" bIns="45720" rtlCol="0" anchor="ctr" anchorCtr="0">
            <a:normAutofit/>
          </a:bodyPr>
          <a:lstStyle>
            <a:lvl1pPr marL="0" indent="0" algn="r">
              <a:buNone/>
              <a:defRPr sz="3600">
                <a:solidFill>
                  <a:schemeClr val="bg1"/>
                </a:solidFill>
                <a:latin typeface="Avenir Book" charset="0"/>
                <a:ea typeface="Avenir Book" charset="0"/>
                <a:cs typeface="Avenir Book" charset="0"/>
              </a:defRPr>
            </a:lvl1pPr>
          </a:lstStyle>
          <a:p>
            <a:pPr lvl="0"/>
            <a:r>
              <a:rPr lang="en-US" dirty="0"/>
              <a:t>Click to edit Master </a:t>
            </a:r>
            <a:r>
              <a:rPr lang="en-US"/>
              <a:t>text styles</a:t>
            </a:r>
            <a:endParaRPr lang="en-US" dirty="0"/>
          </a:p>
        </p:txBody>
      </p:sp>
      <p:sp>
        <p:nvSpPr>
          <p:cNvPr id="2" name="Rectangle 1">
            <a:extLst>
              <a:ext uri="{FF2B5EF4-FFF2-40B4-BE49-F238E27FC236}">
                <a16:creationId xmlns:a16="http://schemas.microsoft.com/office/drawing/2014/main" id="{A5BBAC9C-1ECB-8949-A085-758090896CDD}"/>
              </a:ext>
            </a:extLst>
          </p:cNvPr>
          <p:cNvSpPr/>
          <p:nvPr userDrawn="1"/>
        </p:nvSpPr>
        <p:spPr>
          <a:xfrm>
            <a:off x="7467600" y="4629150"/>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44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497402"/>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734014" y="4169027"/>
            <a:ext cx="1917054" cy="364227"/>
          </a:xfrm>
          <a:prstGeom prst="rect">
            <a:avLst/>
          </a:prstGeom>
        </p:spPr>
      </p:pic>
      <p:sp>
        <p:nvSpPr>
          <p:cNvPr id="8" name="Rectangle 7"/>
          <p:cNvSpPr/>
          <p:nvPr userDrawn="1"/>
        </p:nvSpPr>
        <p:spPr>
          <a:xfrm>
            <a:off x="0" y="0"/>
            <a:ext cx="9144000" cy="3497402"/>
          </a:xfrm>
          <a:prstGeom prst="rect">
            <a:avLst/>
          </a:prstGeom>
          <a:solidFill>
            <a:srgbClr val="0D6D95">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charset="0"/>
              <a:ea typeface="Avenir Book" charset="0"/>
              <a:cs typeface="Avenir Book" charset="0"/>
            </a:endParaRPr>
          </a:p>
        </p:txBody>
      </p:sp>
      <p:sp>
        <p:nvSpPr>
          <p:cNvPr id="15" name="Text Placeholder 2"/>
          <p:cNvSpPr>
            <a:spLocks noGrp="1"/>
          </p:cNvSpPr>
          <p:nvPr>
            <p:ph idx="1"/>
          </p:nvPr>
        </p:nvSpPr>
        <p:spPr>
          <a:xfrm>
            <a:off x="199207" y="1295568"/>
            <a:ext cx="8229600" cy="895182"/>
          </a:xfrm>
          <a:prstGeom prst="rect">
            <a:avLst/>
          </a:prstGeom>
          <a:ln>
            <a:noFill/>
          </a:ln>
        </p:spPr>
        <p:txBody>
          <a:bodyPr vert="horz" lIns="91440" tIns="45720" rIns="91440" bIns="45720" rtlCol="0" anchor="ctr" anchorCtr="0">
            <a:normAutofit/>
          </a:bodyPr>
          <a:lstStyle>
            <a:lvl1pPr marL="0" indent="0" algn="r">
              <a:buNone/>
              <a:defRPr sz="3600">
                <a:solidFill>
                  <a:schemeClr val="bg1"/>
                </a:solidFill>
                <a:latin typeface="Avenir Book" charset="0"/>
                <a:ea typeface="Avenir Book" charset="0"/>
                <a:cs typeface="Avenir Book" charset="0"/>
              </a:defRPr>
            </a:lvl1pPr>
          </a:lstStyle>
          <a:p>
            <a:pPr lvl="0"/>
            <a:r>
              <a:rPr lang="en-US"/>
              <a:t>Click to edit Master text styles</a:t>
            </a:r>
          </a:p>
        </p:txBody>
      </p:sp>
      <p:sp>
        <p:nvSpPr>
          <p:cNvPr id="2" name="Rectangle 1">
            <a:extLst>
              <a:ext uri="{FF2B5EF4-FFF2-40B4-BE49-F238E27FC236}">
                <a16:creationId xmlns:a16="http://schemas.microsoft.com/office/drawing/2014/main" id="{A5BBAC9C-1ECB-8949-A085-758090896CDD}"/>
              </a:ext>
            </a:extLst>
          </p:cNvPr>
          <p:cNvSpPr/>
          <p:nvPr userDrawn="1"/>
        </p:nvSpPr>
        <p:spPr>
          <a:xfrm>
            <a:off x="7467600" y="4629150"/>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20519" y="57150"/>
            <a:ext cx="3079881" cy="400110"/>
          </a:xfrm>
          <a:prstGeom prst="rect">
            <a:avLst/>
          </a:prstGeom>
          <a:noFill/>
        </p:spPr>
        <p:txBody>
          <a:bodyPr wrap="none" rtlCol="0">
            <a:spAutoFit/>
          </a:bodyPr>
          <a:lstStyle/>
          <a:p>
            <a:pPr algn="r"/>
            <a:r>
              <a:rPr lang="en-US" sz="2000" dirty="0">
                <a:solidFill>
                  <a:schemeClr val="bg1">
                    <a:lumMod val="75000"/>
                  </a:schemeClr>
                </a:solidFill>
                <a:latin typeface="Avenir Book" charset="0"/>
                <a:ea typeface="Avenir Book" charset="0"/>
                <a:cs typeface="Avenir Book" charset="0"/>
              </a:rPr>
              <a:t>Software-Defined Servers</a:t>
            </a:r>
          </a:p>
        </p:txBody>
      </p:sp>
      <p:sp>
        <p:nvSpPr>
          <p:cNvPr id="13" name="Rectangle 12"/>
          <p:cNvSpPr/>
          <p:nvPr userDrawn="1"/>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14" name="Straight Connector 13"/>
          <p:cNvCxnSpPr>
            <a:cxnSpLocks/>
          </p:cNvCxnSpPr>
          <p:nvPr userDrawn="1"/>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0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ext Placeholder 2"/>
          <p:cNvSpPr>
            <a:spLocks noGrp="1"/>
          </p:cNvSpPr>
          <p:nvPr>
            <p:ph idx="1"/>
          </p:nvPr>
        </p:nvSpPr>
        <p:spPr>
          <a:xfrm>
            <a:off x="457200" y="1200150"/>
            <a:ext cx="8229600" cy="3394075"/>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8100"/>
            <a:ext cx="8229600" cy="857250"/>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
        <p:nvSpPr>
          <p:cNvPr id="5" name="TextBox 4">
            <a:extLst>
              <a:ext uri="{FF2B5EF4-FFF2-40B4-BE49-F238E27FC236}">
                <a16:creationId xmlns:a16="http://schemas.microsoft.com/office/drawing/2014/main" id="{741B8709-D12D-184D-9B68-1F9F88E7415E}"/>
              </a:ext>
            </a:extLst>
          </p:cNvPr>
          <p:cNvSpPr txBox="1"/>
          <p:nvPr userDrawn="1"/>
        </p:nvSpPr>
        <p:spPr>
          <a:xfrm>
            <a:off x="120519" y="57150"/>
            <a:ext cx="3079881" cy="400110"/>
          </a:xfrm>
          <a:prstGeom prst="rect">
            <a:avLst/>
          </a:prstGeom>
          <a:noFill/>
        </p:spPr>
        <p:txBody>
          <a:bodyPr wrap="none" rtlCol="0">
            <a:spAutoFit/>
          </a:bodyPr>
          <a:lstStyle/>
          <a:p>
            <a:pPr algn="r"/>
            <a:r>
              <a:rPr lang="en-US" sz="2000">
                <a:solidFill>
                  <a:schemeClr val="bg1">
                    <a:lumMod val="75000"/>
                  </a:schemeClr>
                </a:solidFill>
                <a:latin typeface="Avenir Book" charset="0"/>
                <a:ea typeface="Avenir Book" charset="0"/>
                <a:cs typeface="Avenir Book" charset="0"/>
              </a:rPr>
              <a:t>Software-Defined Servers</a:t>
            </a:r>
          </a:p>
        </p:txBody>
      </p:sp>
      <p:sp>
        <p:nvSpPr>
          <p:cNvPr id="6" name="Rectangle 5">
            <a:extLst>
              <a:ext uri="{FF2B5EF4-FFF2-40B4-BE49-F238E27FC236}">
                <a16:creationId xmlns:a16="http://schemas.microsoft.com/office/drawing/2014/main" id="{1E875EC4-5C3D-D145-A534-D5E5AAB7C153}"/>
              </a:ext>
            </a:extLst>
          </p:cNvPr>
          <p:cNvSpPr/>
          <p:nvPr userDrawn="1"/>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7" name="Straight Connector 6">
            <a:extLst>
              <a:ext uri="{FF2B5EF4-FFF2-40B4-BE49-F238E27FC236}">
                <a16:creationId xmlns:a16="http://schemas.microsoft.com/office/drawing/2014/main" id="{B3709B05-0E9D-514B-AE77-863D966C8E59}"/>
              </a:ext>
            </a:extLst>
          </p:cNvPr>
          <p:cNvCxnSpPr>
            <a:cxnSpLocks/>
          </p:cNvCxnSpPr>
          <p:nvPr userDrawn="1"/>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10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2" name="Text Placeholder 2"/>
          <p:cNvSpPr>
            <a:spLocks noGrp="1"/>
          </p:cNvSpPr>
          <p:nvPr>
            <p:ph idx="1"/>
          </p:nvPr>
        </p:nvSpPr>
        <p:spPr>
          <a:xfrm>
            <a:off x="457200" y="1200150"/>
            <a:ext cx="3886200" cy="3394075"/>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8100"/>
            <a:ext cx="8229600" cy="857250"/>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
        <p:nvSpPr>
          <p:cNvPr id="5" name="Text Placeholder 2"/>
          <p:cNvSpPr>
            <a:spLocks noGrp="1"/>
          </p:cNvSpPr>
          <p:nvPr>
            <p:ph idx="10"/>
          </p:nvPr>
        </p:nvSpPr>
        <p:spPr>
          <a:xfrm>
            <a:off x="4724400" y="1200150"/>
            <a:ext cx="3810000" cy="3394075"/>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8FD6F8B-83EE-434F-AA40-091E2AE19F95}"/>
              </a:ext>
            </a:extLst>
          </p:cNvPr>
          <p:cNvSpPr txBox="1"/>
          <p:nvPr userDrawn="1"/>
        </p:nvSpPr>
        <p:spPr>
          <a:xfrm>
            <a:off x="120519" y="57150"/>
            <a:ext cx="3079881" cy="400110"/>
          </a:xfrm>
          <a:prstGeom prst="rect">
            <a:avLst/>
          </a:prstGeom>
          <a:noFill/>
        </p:spPr>
        <p:txBody>
          <a:bodyPr wrap="none" rtlCol="0">
            <a:spAutoFit/>
          </a:bodyPr>
          <a:lstStyle/>
          <a:p>
            <a:pPr algn="r"/>
            <a:r>
              <a:rPr lang="en-US" sz="2000">
                <a:solidFill>
                  <a:schemeClr val="bg1">
                    <a:lumMod val="75000"/>
                  </a:schemeClr>
                </a:solidFill>
                <a:latin typeface="Avenir Book" charset="0"/>
                <a:ea typeface="Avenir Book" charset="0"/>
                <a:cs typeface="Avenir Book" charset="0"/>
              </a:rPr>
              <a:t>Software-Defined Servers</a:t>
            </a:r>
          </a:p>
        </p:txBody>
      </p:sp>
      <p:sp>
        <p:nvSpPr>
          <p:cNvPr id="7" name="Rectangle 6">
            <a:extLst>
              <a:ext uri="{FF2B5EF4-FFF2-40B4-BE49-F238E27FC236}">
                <a16:creationId xmlns:a16="http://schemas.microsoft.com/office/drawing/2014/main" id="{E44E263E-6F1A-CE4E-A6D9-5C6ECAB552F2}"/>
              </a:ext>
            </a:extLst>
          </p:cNvPr>
          <p:cNvSpPr/>
          <p:nvPr userDrawn="1"/>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8" name="Straight Connector 7">
            <a:extLst>
              <a:ext uri="{FF2B5EF4-FFF2-40B4-BE49-F238E27FC236}">
                <a16:creationId xmlns:a16="http://schemas.microsoft.com/office/drawing/2014/main" id="{F0DD7A34-6FFD-154B-9A4B-0EBF570879AB}"/>
              </a:ext>
            </a:extLst>
          </p:cNvPr>
          <p:cNvCxnSpPr>
            <a:cxnSpLocks/>
          </p:cNvCxnSpPr>
          <p:nvPr userDrawn="1"/>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1">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8100"/>
            <a:ext cx="8229600" cy="857250"/>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7533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Blank Layout">
    <p:spTree>
      <p:nvGrpSpPr>
        <p:cNvPr id="1" name=""/>
        <p:cNvGrpSpPr/>
        <p:nvPr/>
      </p:nvGrpSpPr>
      <p:grpSpPr>
        <a:xfrm>
          <a:off x="0" y="0"/>
          <a:ext cx="0" cy="0"/>
          <a:chOff x="0" y="0"/>
          <a:chExt cx="0" cy="0"/>
        </a:xfrm>
      </p:grpSpPr>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Title Text"/>
          <p:cNvSpPr txBox="1">
            <a:spLocks noGrp="1"/>
          </p:cNvSpPr>
          <p:nvPr>
            <p:ph type="title"/>
          </p:nvPr>
        </p:nvSpPr>
        <p:spPr>
          <a:prstGeom prst="rect">
            <a:avLst/>
          </a:prstGeom>
        </p:spPr>
        <p:txBody>
          <a:bodyPr/>
          <a:lstStyle/>
          <a:p>
            <a:r>
              <a:t>Title Text</a:t>
            </a:r>
          </a:p>
        </p:txBody>
      </p:sp>
      <p:pic>
        <p:nvPicPr>
          <p:cNvPr id="4" name="Picture 3">
            <a:extLst>
              <a:ext uri="{FF2B5EF4-FFF2-40B4-BE49-F238E27FC236}">
                <a16:creationId xmlns:a16="http://schemas.microsoft.com/office/drawing/2014/main" id="{EF59CB2B-E2DF-3F4A-95B7-121E6FC526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30478" y="4781550"/>
            <a:ext cx="1044575" cy="198462"/>
          </a:xfrm>
          <a:prstGeom prst="rect">
            <a:avLst/>
          </a:prstGeom>
        </p:spPr>
      </p:pic>
    </p:spTree>
    <p:extLst>
      <p:ext uri="{BB962C8B-B14F-4D97-AF65-F5344CB8AC3E}">
        <p14:creationId xmlns:p14="http://schemas.microsoft.com/office/powerpoint/2010/main" val="148213796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4_Blank Layout">
    <p:spTree>
      <p:nvGrpSpPr>
        <p:cNvPr id="1" name=""/>
        <p:cNvGrpSpPr/>
        <p:nvPr/>
      </p:nvGrpSpPr>
      <p:grpSpPr>
        <a:xfrm>
          <a:off x="0" y="0"/>
          <a:ext cx="0" cy="0"/>
          <a:chOff x="0" y="0"/>
          <a:chExt cx="0" cy="0"/>
        </a:xfrm>
      </p:grpSpPr>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10614064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0" y="0"/>
            <a:ext cx="9144000" cy="852407"/>
          </a:xfrm>
          <a:prstGeom prst="rect">
            <a:avLst/>
          </a:prstGeom>
        </p:spPr>
      </p:pic>
      <p:sp>
        <p:nvSpPr>
          <p:cNvPr id="8" name="Rectangle 7"/>
          <p:cNvSpPr/>
          <p:nvPr userDrawn="1"/>
        </p:nvSpPr>
        <p:spPr>
          <a:xfrm>
            <a:off x="0" y="430"/>
            <a:ext cx="9144000" cy="852407"/>
          </a:xfrm>
          <a:prstGeom prst="rect">
            <a:avLst/>
          </a:prstGeom>
          <a:solidFill>
            <a:srgbClr val="0D6D95">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81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4" name="Footer Placeholder 3">
            <a:extLst>
              <a:ext uri="{FF2B5EF4-FFF2-40B4-BE49-F238E27FC236}">
                <a16:creationId xmlns:a16="http://schemas.microsoft.com/office/drawing/2014/main" id="{FDAC92EE-36C6-9C49-8437-F26EE7BBA6E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86718566"/>
      </p:ext>
    </p:extLst>
  </p:cSld>
  <p:clrMap bg1="lt1" tx1="dk1" bg2="lt2" tx2="dk2" accent1="accent1" accent2="accent2" accent3="accent3" accent4="accent4" accent5="accent5" accent6="accent6" hlink="hlink" folHlink="folHlink"/>
  <p:sldLayoutIdLst>
    <p:sldLayoutId id="2147483669" r:id="rId1"/>
    <p:sldLayoutId id="2147483751" r:id="rId2"/>
    <p:sldLayoutId id="2147483777" r:id="rId3"/>
    <p:sldLayoutId id="2147483775" r:id="rId4"/>
    <p:sldLayoutId id="2147483663" r:id="rId5"/>
    <p:sldLayoutId id="2147483752" r:id="rId6"/>
    <p:sldLayoutId id="2147483747" r:id="rId7"/>
    <p:sldLayoutId id="2147483753" r:id="rId8"/>
    <p:sldLayoutId id="2147483776" r:id="rId9"/>
    <p:sldLayoutId id="2147483772" r:id="rId10"/>
    <p:sldLayoutId id="2147483773" r:id="rId11"/>
    <p:sldLayoutId id="2147483774" r:id="rId12"/>
  </p:sldLayoutIdLst>
  <p:hf hdr="0" ftr="0" dt="0"/>
  <p:txStyles>
    <p:titleStyle>
      <a:lvl1pPr algn="l" defTabSz="685800" rtl="0" eaLnBrk="1" latinLnBrk="0" hangingPunct="1">
        <a:lnSpc>
          <a:spcPct val="90000"/>
        </a:lnSpc>
        <a:spcBef>
          <a:spcPct val="0"/>
        </a:spcBef>
        <a:buNone/>
        <a:defRPr sz="2800" b="1" kern="1200">
          <a:solidFill>
            <a:schemeClr val="bg1"/>
          </a:solidFill>
          <a:latin typeface="Avenir Book" charset="0"/>
          <a:ea typeface="Avenir Book" charset="0"/>
          <a:cs typeface="Avenir Book"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Avenir Book" charset="0"/>
          <a:ea typeface="Avenir Book" charset="0"/>
          <a:cs typeface="Avenir Book"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venir Book" charset="0"/>
          <a:ea typeface="Avenir Book" charset="0"/>
          <a:cs typeface="Avenir Book"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venir Book" charset="0"/>
          <a:ea typeface="Avenir Book" charset="0"/>
          <a:cs typeface="Avenir Book"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venir Book" charset="0"/>
          <a:ea typeface="Avenir Book" charset="0"/>
          <a:cs typeface="Avenir Book"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venir Book" charset="0"/>
          <a:ea typeface="Avenir Book" charset="0"/>
          <a:cs typeface="Avenir Book"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tif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46.tiff"/><Relationship Id="rId5" Type="http://schemas.openxmlformats.org/officeDocument/2006/relationships/image" Target="../media/image45.tiff"/><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4.jpeg"/><Relationship Id="rId1" Type="http://schemas.openxmlformats.org/officeDocument/2006/relationships/slideLayout" Target="../slideLayouts/slideLayout11.xml"/><Relationship Id="rId4" Type="http://schemas.openxmlformats.org/officeDocument/2006/relationships/image" Target="../media/image43.tiff"/></Relationships>
</file>

<file path=ppt/slides/_rels/slide18.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4.jpeg"/><Relationship Id="rId1" Type="http://schemas.openxmlformats.org/officeDocument/2006/relationships/slideLayout" Target="../slideLayouts/slideLayout11.xml"/><Relationship Id="rId4" Type="http://schemas.openxmlformats.org/officeDocument/2006/relationships/image" Target="../media/image43.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6.tiff"/><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45.tiff"/><Relationship Id="rId5" Type="http://schemas.openxmlformats.org/officeDocument/2006/relationships/image" Target="../media/image44.jpeg"/><Relationship Id="rId4" Type="http://schemas.openxmlformats.org/officeDocument/2006/relationships/image" Target="../media/image43.tiff"/></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4.tiff"/><Relationship Id="rId1" Type="http://schemas.openxmlformats.org/officeDocument/2006/relationships/slideLayout" Target="../slideLayouts/slideLayout11.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3.tiff"/><Relationship Id="rId5" Type="http://schemas.openxmlformats.org/officeDocument/2006/relationships/image" Target="../media/image46.tiff"/><Relationship Id="rId4" Type="http://schemas.openxmlformats.org/officeDocument/2006/relationships/image" Target="../media/image45.tiff"/></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50.png"/><Relationship Id="rId5" Type="http://schemas.openxmlformats.org/officeDocument/2006/relationships/image" Target="../media/image49.tiff"/><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tiff"/><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54.png"/><Relationship Id="rId5" Type="http://schemas.openxmlformats.org/officeDocument/2006/relationships/image" Target="../media/image53.tiff"/><Relationship Id="rId4" Type="http://schemas.openxmlformats.org/officeDocument/2006/relationships/image" Target="../media/image5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2.xml"/><Relationship Id="rId5" Type="http://schemas.openxmlformats.org/officeDocument/2006/relationships/image" Target="../media/image58.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3.xml"/><Relationship Id="rId5" Type="http://schemas.openxmlformats.org/officeDocument/2006/relationships/image" Target="../media/image59.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blog.tidalscale.com/containers-catch-the-wave-with-TidalScale" TargetMode="External"/><Relationship Id="rId2" Type="http://schemas.openxmlformats.org/officeDocument/2006/relationships/hyperlink" Target="https://blog.tidalscale.com/scalabilityrevolution" TargetMode="External"/><Relationship Id="rId1" Type="http://schemas.openxmlformats.org/officeDocument/2006/relationships/slideLayout" Target="../slideLayouts/slideLayout8.xml"/><Relationship Id="rId6" Type="http://schemas.openxmlformats.org/officeDocument/2006/relationships/hyperlink" Target="http://www.tidalscale.com/" TargetMode="External"/><Relationship Id="rId5" Type="http://schemas.openxmlformats.org/officeDocument/2006/relationships/hyperlink" Target="https://www.tidalscale.com/how_to_use_large_memory" TargetMode="External"/><Relationship Id="rId4" Type="http://schemas.openxmlformats.org/officeDocument/2006/relationships/hyperlink" Target="https://www.tidalscale.com/hubfs/Marcom/White%20Papers/IEEE:%20Revisiting%20Coherent%20Shared%20Memory.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6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tif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tiff"/><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0.jpg"/><Relationship Id="rId7" Type="http://schemas.openxmlformats.org/officeDocument/2006/relationships/image" Target="../media/image17.tiff"/><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22.tiff"/><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lide Number Placeholder 5"/>
          <p:cNvSpPr txBox="1">
            <a:spLocks noGrp="1"/>
          </p:cNvSpPr>
          <p:nvPr>
            <p:ph type="sldNum" sz="quarter" idx="4294967295"/>
          </p:nvPr>
        </p:nvSpPr>
        <p:spPr>
          <a:xfrm>
            <a:off x="8981381" y="-31727"/>
            <a:ext cx="174772"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pic>
        <p:nvPicPr>
          <p:cNvPr id="335" name="Picture 4" descr="Picture 4"/>
          <p:cNvPicPr>
            <a:picLocks noChangeAspect="1"/>
          </p:cNvPicPr>
          <p:nvPr/>
        </p:nvPicPr>
        <p:blipFill>
          <a:blip r:embed="rId3">
            <a:extLst/>
          </a:blip>
          <a:stretch>
            <a:fillRect/>
          </a:stretch>
        </p:blipFill>
        <p:spPr>
          <a:xfrm>
            <a:off x="0" y="0"/>
            <a:ext cx="9144000" cy="3497403"/>
          </a:xfrm>
          <a:prstGeom prst="rect">
            <a:avLst/>
          </a:prstGeom>
          <a:ln w="12700">
            <a:miter lim="400000"/>
          </a:ln>
        </p:spPr>
      </p:pic>
      <p:sp>
        <p:nvSpPr>
          <p:cNvPr id="336" name="Rectangle 5"/>
          <p:cNvSpPr/>
          <p:nvPr/>
        </p:nvSpPr>
        <p:spPr>
          <a:xfrm>
            <a:off x="0" y="-1"/>
            <a:ext cx="9144000" cy="3497404"/>
          </a:xfrm>
          <a:prstGeom prst="rect">
            <a:avLst/>
          </a:prstGeom>
          <a:solidFill>
            <a:schemeClr val="accent1">
              <a:alpha val="77000"/>
            </a:schemeClr>
          </a:solidFill>
          <a:ln w="12700">
            <a:miter lim="400000"/>
          </a:ln>
        </p:spPr>
        <p:txBody>
          <a:bodyPr lIns="45719" rIns="45719" anchor="ctr"/>
          <a:lstStyle/>
          <a:p>
            <a:pPr algn="ctr">
              <a:defRPr>
                <a:solidFill>
                  <a:schemeClr val="accent2">
                    <a:lumOff val="5098"/>
                  </a:schemeClr>
                </a:solidFill>
              </a:defRPr>
            </a:pPr>
            <a:endParaRPr/>
          </a:p>
        </p:txBody>
      </p:sp>
      <p:sp>
        <p:nvSpPr>
          <p:cNvPr id="337" name="TextBox 6"/>
          <p:cNvSpPr txBox="1"/>
          <p:nvPr/>
        </p:nvSpPr>
        <p:spPr>
          <a:xfrm>
            <a:off x="6279302" y="1468219"/>
            <a:ext cx="2181043"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r">
              <a:defRPr sz="3600">
                <a:solidFill>
                  <a:schemeClr val="accent2">
                    <a:lumOff val="5098"/>
                  </a:schemeClr>
                </a:solidFill>
                <a:latin typeface="Lato Light"/>
                <a:ea typeface="Lato Light"/>
                <a:cs typeface="Lato Light"/>
                <a:sym typeface="Lato Light"/>
              </a:defRPr>
            </a:lvl1pPr>
          </a:lstStyle>
          <a:p>
            <a:r>
              <a:rPr b="1">
                <a:effectLst>
                  <a:outerShdw blurRad="50800" dist="38100" dir="2700000" algn="tl" rotWithShape="0">
                    <a:prstClr val="black">
                      <a:alpha val="40000"/>
                    </a:prstClr>
                  </a:outerShdw>
                </a:effectLst>
                <a:latin typeface="Avenir Book" charset="0"/>
                <a:ea typeface="Avenir Book" charset="0"/>
                <a:cs typeface="Avenir Book" charset="0"/>
              </a:rPr>
              <a:t>TidalScale</a:t>
            </a:r>
          </a:p>
        </p:txBody>
      </p:sp>
      <p:sp>
        <p:nvSpPr>
          <p:cNvPr id="338" name="Rectangle 1"/>
          <p:cNvSpPr txBox="1"/>
          <p:nvPr/>
        </p:nvSpPr>
        <p:spPr>
          <a:xfrm>
            <a:off x="5525840" y="2307262"/>
            <a:ext cx="291682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r">
              <a:defRPr sz="1800" b="1">
                <a:solidFill>
                  <a:schemeClr val="accent2">
                    <a:lumOff val="5098"/>
                  </a:schemeClr>
                </a:solidFill>
                <a:effectLst>
                  <a:outerShdw blurRad="50800" dist="38100" dir="2700000" rotWithShape="0">
                    <a:srgbClr val="000000">
                      <a:alpha val="43000"/>
                    </a:srgbClr>
                  </a:outerShdw>
                </a:effectLst>
              </a:defRPr>
            </a:pPr>
            <a:r>
              <a:rPr lang="en-US">
                <a:latin typeface="Avenir Book" charset="0"/>
                <a:ea typeface="Avenir Book" charset="0"/>
                <a:cs typeface="Avenir Book" charset="0"/>
              </a:rPr>
              <a:t>Faster Results </a:t>
            </a:r>
            <a:r>
              <a:rPr lang="mr-IN">
                <a:latin typeface="Avenir Book" charset="0"/>
                <a:ea typeface="Avenir Book" charset="0"/>
                <a:cs typeface="Avenir Book" charset="0"/>
              </a:rPr>
              <a:t>–</a:t>
            </a:r>
            <a:r>
              <a:rPr lang="en-US">
                <a:latin typeface="Avenir Book" charset="0"/>
                <a:ea typeface="Avenir Book" charset="0"/>
                <a:cs typeface="Avenir Book" charset="0"/>
              </a:rPr>
              <a:t> Lower Cost</a:t>
            </a:r>
            <a:endParaRPr>
              <a:latin typeface="Avenir Book" charset="0"/>
              <a:ea typeface="Avenir Book" charset="0"/>
              <a:cs typeface="Avenir Book" charset="0"/>
            </a:endParaRPr>
          </a:p>
        </p:txBody>
      </p:sp>
      <p:sp>
        <p:nvSpPr>
          <p:cNvPr id="339" name="Straight Connector 7"/>
          <p:cNvSpPr/>
          <p:nvPr/>
        </p:nvSpPr>
        <p:spPr>
          <a:xfrm flipH="1" flipV="1">
            <a:off x="5168684" y="2175398"/>
            <a:ext cx="3192653" cy="1"/>
          </a:xfrm>
          <a:prstGeom prst="line">
            <a:avLst/>
          </a:prstGeom>
          <a:ln>
            <a:solidFill>
              <a:schemeClr val="accent2">
                <a:lumOff val="5098"/>
              </a:schemeClr>
            </a:solidFill>
            <a:miter/>
          </a:ln>
        </p:spPr>
        <p:txBody>
          <a:bodyPr lIns="45719" rIns="45719"/>
          <a:lstStyle/>
          <a:p>
            <a:endParaRPr>
              <a:latin typeface="Avenir Book" charset="0"/>
              <a:ea typeface="Avenir Book" charset="0"/>
              <a:cs typeface="Avenir Book" charset="0"/>
            </a:endParaRPr>
          </a:p>
        </p:txBody>
      </p:sp>
      <p:sp>
        <p:nvSpPr>
          <p:cNvPr id="10" name="Title 4"/>
          <p:cNvSpPr txBox="1">
            <a:spLocks noGrp="1"/>
          </p:cNvSpPr>
          <p:nvPr>
            <p:ph type="title"/>
          </p:nvPr>
        </p:nvSpPr>
        <p:spPr>
          <a:xfrm>
            <a:off x="509324" y="2630424"/>
            <a:ext cx="4711484" cy="857251"/>
          </a:xfrm>
          <a:prstGeom prst="rect">
            <a:avLst/>
          </a:prstGeom>
          <a:effectLst>
            <a:outerShdw blurRad="50800" dist="38100" dir="2700000" algn="tl" rotWithShape="0">
              <a:prstClr val="black">
                <a:alpha val="40000"/>
              </a:prstClr>
            </a:outerShdw>
          </a:effectLst>
        </p:spPr>
        <p:txBody>
          <a:bodyPr>
            <a:normAutofit fontScale="90000"/>
          </a:bodyPr>
          <a:lstStyle/>
          <a:p>
            <a:r>
              <a:rPr lang="en-US" dirty="0"/>
              <a:t>Containers and </a:t>
            </a:r>
            <a:br>
              <a:rPr lang="en-US" dirty="0"/>
            </a:br>
            <a:r>
              <a:rPr dirty="0"/>
              <a:t>Software-Defined Server</a:t>
            </a:r>
            <a:r>
              <a:rPr lang="en-US" dirty="0"/>
              <a:t>s</a:t>
            </a:r>
            <a:endParaRPr dirty="0"/>
          </a:p>
        </p:txBody>
      </p:sp>
      <p:sp>
        <p:nvSpPr>
          <p:cNvPr id="2" name="TextBox 1">
            <a:extLst>
              <a:ext uri="{FF2B5EF4-FFF2-40B4-BE49-F238E27FC236}">
                <a16:creationId xmlns:a16="http://schemas.microsoft.com/office/drawing/2014/main" id="{8A3F543D-8253-4B48-827C-5882FDB4488C}"/>
              </a:ext>
            </a:extLst>
          </p:cNvPr>
          <p:cNvSpPr txBox="1"/>
          <p:nvPr/>
        </p:nvSpPr>
        <p:spPr>
          <a:xfrm>
            <a:off x="509324" y="3790950"/>
            <a:ext cx="5715000" cy="830997"/>
          </a:xfrm>
          <a:prstGeom prst="rect">
            <a:avLst/>
          </a:prstGeom>
          <a:noFill/>
        </p:spPr>
        <p:txBody>
          <a:bodyPr wrap="square" rtlCol="0">
            <a:spAutoFit/>
          </a:bodyPr>
          <a:lstStyle/>
          <a:p>
            <a:r>
              <a:rPr lang="en-US" sz="1600" b="1" dirty="0">
                <a:latin typeface="Avenir Roman" panose="02000503020000020003" pitchFamily="2" charset="0"/>
              </a:rPr>
              <a:t>Ike Nassi</a:t>
            </a:r>
          </a:p>
          <a:p>
            <a:r>
              <a:rPr lang="en-US" sz="1600" b="1" dirty="0">
                <a:latin typeface="Avenir Roman" panose="02000503020000020003" pitchFamily="2" charset="0"/>
              </a:rPr>
              <a:t>O’Reilly Software Architecture Conference</a:t>
            </a:r>
          </a:p>
          <a:p>
            <a:r>
              <a:rPr lang="en-US" sz="1600" b="1" dirty="0">
                <a:latin typeface="Avenir Roman" panose="02000503020000020003" pitchFamily="2" charset="0"/>
              </a:rPr>
              <a:t>2018-February</a:t>
            </a:r>
          </a:p>
        </p:txBody>
      </p:sp>
      <p:sp>
        <p:nvSpPr>
          <p:cNvPr id="3" name="TextBox 2">
            <a:extLst>
              <a:ext uri="{FF2B5EF4-FFF2-40B4-BE49-F238E27FC236}">
                <a16:creationId xmlns:a16="http://schemas.microsoft.com/office/drawing/2014/main" id="{80F0C9F9-31E1-754C-8EED-7310AE10091D}"/>
              </a:ext>
            </a:extLst>
          </p:cNvPr>
          <p:cNvSpPr txBox="1"/>
          <p:nvPr/>
        </p:nvSpPr>
        <p:spPr>
          <a:xfrm>
            <a:off x="0" y="4874986"/>
            <a:ext cx="255198" cy="246221"/>
          </a:xfrm>
          <a:prstGeom prst="rect">
            <a:avLst/>
          </a:prstGeom>
          <a:noFill/>
        </p:spPr>
        <p:txBody>
          <a:bodyPr wrap="none" rtlCol="0">
            <a:spAutoFit/>
          </a:bodyPr>
          <a:lstStyle/>
          <a:p>
            <a:r>
              <a:rPr lang="en-US" sz="1000" dirty="0">
                <a:latin typeface="Avenir" panose="02000503020000020003" pitchFamily="2" charset="0"/>
              </a:rPr>
              <a:t>1</a:t>
            </a:r>
          </a:p>
        </p:txBody>
      </p:sp>
    </p:spTree>
    <p:extLst>
      <p:ext uri="{BB962C8B-B14F-4D97-AF65-F5344CB8AC3E}">
        <p14:creationId xmlns:p14="http://schemas.microsoft.com/office/powerpoint/2010/main" val="1553384631"/>
      </p:ext>
    </p:extLst>
  </p:cSld>
  <p:clrMapOvr>
    <a:masterClrMapping/>
  </p:clrMapOvr>
  <mc:AlternateContent xmlns:mc="http://schemas.openxmlformats.org/markup-compatibility/2006">
    <mc:Choice xmlns:p14="http://schemas.microsoft.com/office/powerpoint/2010/main" Requires="p14">
      <p:transition p14:dur="0" advTm="10432"/>
    </mc:Choice>
    <mc:Fallback>
      <p:transition advTm="104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13"/>
          <p:cNvSpPr txBox="1">
            <a:spLocks noGrp="1"/>
          </p:cNvSpPr>
          <p:nvPr>
            <p:ph type="title"/>
          </p:nvPr>
        </p:nvSpPr>
        <p:spPr/>
        <p:txBody>
          <a:bodyPr/>
          <a:lstStyle/>
          <a:p>
            <a:r>
              <a:rPr lang="en-US"/>
              <a:t>Strong Industry Momentum</a:t>
            </a:r>
          </a:p>
        </p:txBody>
      </p:sp>
      <p:sp>
        <p:nvSpPr>
          <p:cNvPr id="371" name="Slide Number Placeholder 5"/>
          <p:cNvSpPr txBox="1">
            <a:spLocks noGrp="1"/>
          </p:cNvSpPr>
          <p:nvPr>
            <p:ph type="sldNum" sz="quarter" idx="4294967295"/>
          </p:nvPr>
        </p:nvSpPr>
        <p:spPr>
          <a:xfrm>
            <a:off x="8897938" y="-31750"/>
            <a:ext cx="246062" cy="244475"/>
          </a:xfrm>
          <a:prstGeom prst="rect">
            <a:avLst/>
          </a:prstGeom>
        </p:spPr>
        <p:txBody>
          <a:bodyPr/>
          <a:lstStyle/>
          <a:p>
            <a:fld id="{86CB4B4D-7CA3-9044-876B-883B54F8677D}" type="slidenum">
              <a:rPr lang="en-US" smtClean="0"/>
              <a:pPr/>
              <a:t>10</a:t>
            </a:fld>
            <a:endParaRPr lang="en-US"/>
          </a:p>
        </p:txBody>
      </p:sp>
      <p:pic>
        <p:nvPicPr>
          <p:cNvPr id="373" name="Picture 2" descr="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6440" y="1273862"/>
            <a:ext cx="1499616" cy="599847"/>
          </a:xfrm>
          <a:prstGeom prst="rect">
            <a:avLst/>
          </a:prstGeom>
          <a:ln w="12700">
            <a:miter lim="400000"/>
          </a:ln>
          <a:effectLst>
            <a:outerShdw blurRad="50800" dist="38100" dir="2700000" algn="tl" rotWithShape="0">
              <a:prstClr val="black">
                <a:alpha val="40000"/>
              </a:prstClr>
            </a:outerShdw>
          </a:effectLst>
        </p:spPr>
      </p:pic>
      <p:pic>
        <p:nvPicPr>
          <p:cNvPr id="374" name="Picture 3" descr="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3393" y="1143492"/>
            <a:ext cx="1015947" cy="1197066"/>
          </a:xfrm>
          <a:prstGeom prst="rect">
            <a:avLst/>
          </a:prstGeom>
          <a:ln w="12700">
            <a:miter lim="400000"/>
          </a:ln>
          <a:effectLst>
            <a:outerShdw blurRad="50800" dist="38100" dir="2700000" algn="tl" rotWithShape="0">
              <a:prstClr val="black">
                <a:alpha val="40000"/>
              </a:prstClr>
            </a:outerShdw>
          </a:effectLst>
        </p:spPr>
      </p:pic>
      <p:pic>
        <p:nvPicPr>
          <p:cNvPr id="375" name="Picture 4" descr="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5405" y="1214645"/>
            <a:ext cx="707025" cy="707026"/>
          </a:xfrm>
          <a:prstGeom prst="rect">
            <a:avLst/>
          </a:prstGeom>
          <a:ln w="12700">
            <a:miter lim="400000"/>
          </a:ln>
          <a:effectLst>
            <a:outerShdw blurRad="50800" dist="38100" dir="2700000" algn="tl" rotWithShape="0">
              <a:prstClr val="black">
                <a:alpha val="40000"/>
              </a:prstClr>
            </a:outerShdw>
          </a:effectLst>
        </p:spPr>
      </p:pic>
      <p:pic>
        <p:nvPicPr>
          <p:cNvPr id="376" name="Picture 5" descr="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9009" y="1995163"/>
            <a:ext cx="1219733" cy="275164"/>
          </a:xfrm>
          <a:prstGeom prst="rect">
            <a:avLst/>
          </a:prstGeom>
          <a:ln w="12700">
            <a:miter lim="400000"/>
          </a:ln>
          <a:effectLst>
            <a:outerShdw blurRad="50800" dist="38100" dir="2700000" algn="tl" rotWithShape="0">
              <a:prstClr val="black">
                <a:alpha val="40000"/>
              </a:prstClr>
            </a:outerShdw>
          </a:effectLst>
        </p:spPr>
      </p:pic>
      <p:pic>
        <p:nvPicPr>
          <p:cNvPr id="377" name="Picture 6" descr="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28127" y="2059287"/>
            <a:ext cx="983864" cy="227645"/>
          </a:xfrm>
          <a:prstGeom prst="rect">
            <a:avLst/>
          </a:prstGeom>
          <a:ln w="12700">
            <a:miter lim="400000"/>
          </a:ln>
          <a:effectLst>
            <a:outerShdw blurRad="50800" dist="38100" dir="2700000" algn="tl" rotWithShape="0">
              <a:prstClr val="black">
                <a:alpha val="40000"/>
              </a:prstClr>
            </a:outerShdw>
          </a:effectLst>
        </p:spPr>
      </p:pic>
      <p:pic>
        <p:nvPicPr>
          <p:cNvPr id="378" name="Picture 7" descr="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40909" y="1914703"/>
            <a:ext cx="1492227" cy="481477"/>
          </a:xfrm>
          <a:prstGeom prst="rect">
            <a:avLst/>
          </a:prstGeom>
          <a:ln w="12700">
            <a:miter lim="400000"/>
          </a:ln>
          <a:effectLst>
            <a:outerShdw blurRad="50800" dist="38100" dir="2700000" algn="tl" rotWithShape="0">
              <a:prstClr val="black">
                <a:alpha val="40000"/>
              </a:prstClr>
            </a:outerShdw>
          </a:effectLst>
        </p:spPr>
      </p:pic>
      <p:pic>
        <p:nvPicPr>
          <p:cNvPr id="379" name="Picture 8" descr="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9624" y="1420385"/>
            <a:ext cx="1396312" cy="691611"/>
          </a:xfrm>
          <a:prstGeom prst="rect">
            <a:avLst/>
          </a:prstGeom>
          <a:ln w="12700">
            <a:miter lim="400000"/>
          </a:ln>
          <a:effectLst>
            <a:outerShdw blurRad="50800" dist="38100" dir="2700000" algn="tl" rotWithShape="0">
              <a:prstClr val="black">
                <a:alpha val="40000"/>
              </a:prstClr>
            </a:outerShdw>
          </a:effectLst>
        </p:spPr>
      </p:pic>
      <p:pic>
        <p:nvPicPr>
          <p:cNvPr id="380" name="Picture 10" descr="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20556" y="1305246"/>
            <a:ext cx="1501253" cy="395392"/>
          </a:xfrm>
          <a:prstGeom prst="rect">
            <a:avLst/>
          </a:prstGeom>
          <a:ln w="12700">
            <a:miter lim="400000"/>
          </a:ln>
          <a:effectLst>
            <a:outerShdw blurRad="50800" dist="38100" dir="2700000" algn="tl" rotWithShape="0">
              <a:prstClr val="black">
                <a:alpha val="40000"/>
              </a:prstClr>
            </a:outerShdw>
          </a:effectLst>
        </p:spPr>
      </p:pic>
      <p:sp>
        <p:nvSpPr>
          <p:cNvPr id="381" name="TextBox 14"/>
          <p:cNvSpPr txBox="1"/>
          <p:nvPr/>
        </p:nvSpPr>
        <p:spPr>
          <a:xfrm>
            <a:off x="162619" y="863527"/>
            <a:ext cx="231890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800"/>
            </a:lvl1pPr>
          </a:lstStyle>
          <a:p>
            <a:r>
              <a:rPr b="1" i="1" u="sng">
                <a:latin typeface="Avenir Book" charset="0"/>
                <a:ea typeface="Avenir Book" charset="0"/>
                <a:cs typeface="Avenir Book" charset="0"/>
              </a:rPr>
              <a:t>Partners</a:t>
            </a:r>
            <a:r>
              <a:rPr lang="en-US" b="1" i="1" u="sng">
                <a:latin typeface="Avenir Book" charset="0"/>
                <a:ea typeface="Avenir Book" charset="0"/>
                <a:cs typeface="Avenir Book" charset="0"/>
              </a:rPr>
              <a:t> &amp; Customers</a:t>
            </a:r>
            <a:endParaRPr b="1" i="1" u="sng">
              <a:latin typeface="Avenir Book" charset="0"/>
              <a:ea typeface="Avenir Book" charset="0"/>
              <a:cs typeface="Avenir Book" charset="0"/>
            </a:endParaRPr>
          </a:p>
        </p:txBody>
      </p:sp>
      <p:pic>
        <p:nvPicPr>
          <p:cNvPr id="3076" name="Picture 4" descr="mage result for Oracle Cloud transparent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39652" y="1123950"/>
            <a:ext cx="1158180" cy="7489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Box 14"/>
          <p:cNvSpPr txBox="1"/>
          <p:nvPr/>
        </p:nvSpPr>
        <p:spPr>
          <a:xfrm>
            <a:off x="162815" y="2275145"/>
            <a:ext cx="92396"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800"/>
            </a:lvl1pPr>
          </a:lstStyle>
          <a:p>
            <a:endParaRPr>
              <a:latin typeface="Avenir Book" charset="0"/>
              <a:ea typeface="Avenir Book" charset="0"/>
              <a:cs typeface="Avenir Book" charset="0"/>
            </a:endParaRPr>
          </a:p>
        </p:txBody>
      </p:sp>
      <p:pic>
        <p:nvPicPr>
          <p:cNvPr id="24" name="Picture 9" descr="Picture 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39652" y="2945513"/>
            <a:ext cx="1166955" cy="1166956"/>
          </a:xfrm>
          <a:prstGeom prst="rect">
            <a:avLst/>
          </a:prstGeom>
          <a:ln w="12700">
            <a:miter lim="400000"/>
          </a:ln>
          <a:effectLst>
            <a:outerShdw blurRad="50800" dist="38100" dir="2700000" algn="tl" rotWithShape="0">
              <a:prstClr val="black">
                <a:alpha val="40000"/>
              </a:prstClr>
            </a:outerShdw>
          </a:effectLst>
        </p:spPr>
      </p:pic>
      <p:pic>
        <p:nvPicPr>
          <p:cNvPr id="25" name="Picture 15" descr="Picture 1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56566" y="3200168"/>
            <a:ext cx="2159129" cy="603009"/>
          </a:xfrm>
          <a:prstGeom prst="rect">
            <a:avLst/>
          </a:prstGeom>
          <a:ln w="12700">
            <a:miter lim="400000"/>
          </a:ln>
          <a:effectLst>
            <a:outerShdw blurRad="50800" dist="38100" dir="2700000" algn="tl" rotWithShape="0">
              <a:prstClr val="black">
                <a:alpha val="40000"/>
              </a:prstClr>
            </a:outerShdw>
          </a:effectLst>
        </p:spPr>
      </p:pic>
      <p:pic>
        <p:nvPicPr>
          <p:cNvPr id="26" name="Picture 16" descr="Picture 1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5023" y="2919312"/>
            <a:ext cx="1306828" cy="1101185"/>
          </a:xfrm>
          <a:prstGeom prst="rect">
            <a:avLst/>
          </a:prstGeom>
          <a:ln w="12700">
            <a:miter lim="400000"/>
          </a:ln>
          <a:effectLst>
            <a:outerShdw blurRad="50800" dist="38100" dir="2700000" algn="tl" rotWithShape="0">
              <a:prstClr val="black">
                <a:alpha val="40000"/>
              </a:prstClr>
            </a:outerShdw>
          </a:effectLst>
        </p:spPr>
      </p:pic>
      <p:sp>
        <p:nvSpPr>
          <p:cNvPr id="27" name="Rectangle 26"/>
          <p:cNvSpPr/>
          <p:nvPr/>
        </p:nvSpPr>
        <p:spPr>
          <a:xfrm>
            <a:off x="4242844" y="3433286"/>
            <a:ext cx="2984888" cy="738664"/>
          </a:xfrm>
          <a:prstGeom prst="rect">
            <a:avLst/>
          </a:prstGeom>
        </p:spPr>
        <p:txBody>
          <a:bodyPr wrap="square">
            <a:spAutoFit/>
          </a:bodyPr>
          <a:lstStyle/>
          <a:p>
            <a:pPr algn="ctr"/>
            <a:r>
              <a:rPr lang="en-US" sz="1400">
                <a:latin typeface="Avenir Book" charset="0"/>
                <a:ea typeface="Avenir Book" charset="0"/>
                <a:cs typeface="Avenir Book" charset="0"/>
              </a:rPr>
              <a:t>“TidalScale may have come </a:t>
            </a:r>
            <a:r>
              <a:rPr lang="en-US" sz="1400">
                <a:solidFill>
                  <a:srgbClr val="404040"/>
                </a:solidFill>
                <a:latin typeface="Avenir Book" charset="0"/>
                <a:ea typeface="Avenir Book" charset="0"/>
                <a:cs typeface="Avenir Book" charset="0"/>
              </a:rPr>
              <a:t>up with the biggest advance in servers since VMware 18 years ago.”</a:t>
            </a:r>
            <a:endParaRPr lang="en-US" sz="1400">
              <a:latin typeface="Avenir Book" charset="0"/>
              <a:ea typeface="Avenir Book" charset="0"/>
              <a:cs typeface="Avenir Book" charset="0"/>
            </a:endParaRPr>
          </a:p>
        </p:txBody>
      </p:sp>
      <p:pic>
        <p:nvPicPr>
          <p:cNvPr id="28" name="Picture 2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998917" y="2705176"/>
            <a:ext cx="1430750" cy="987218"/>
          </a:xfrm>
          <a:prstGeom prst="rect">
            <a:avLst/>
          </a:prstGeom>
          <a:effectLst>
            <a:outerShdw blurRad="50800" dist="38100" dir="2700000" algn="tl" rotWithShape="0">
              <a:prstClr val="black">
                <a:alpha val="40000"/>
              </a:prstClr>
            </a:outerShdw>
          </a:effectLst>
        </p:spPr>
      </p:pic>
      <p:sp>
        <p:nvSpPr>
          <p:cNvPr id="30" name="TextBox 14"/>
          <p:cNvSpPr txBox="1"/>
          <p:nvPr/>
        </p:nvSpPr>
        <p:spPr>
          <a:xfrm>
            <a:off x="162618" y="2539291"/>
            <a:ext cx="132664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800"/>
            </a:lvl1pPr>
          </a:lstStyle>
          <a:p>
            <a:r>
              <a:rPr lang="en-US" b="1" i="1" u="sng">
                <a:latin typeface="Avenir Book" charset="0"/>
                <a:ea typeface="Avenir Book" charset="0"/>
                <a:cs typeface="Avenir Book" charset="0"/>
              </a:rPr>
              <a:t>Recognition</a:t>
            </a:r>
            <a:endParaRPr b="1" i="1" u="sng">
              <a:latin typeface="Avenir Book" charset="0"/>
              <a:ea typeface="Avenir Book" charset="0"/>
              <a:cs typeface="Avenir Book" charset="0"/>
            </a:endParaRPr>
          </a:p>
        </p:txBody>
      </p:sp>
      <p:cxnSp>
        <p:nvCxnSpPr>
          <p:cNvPr id="3" name="Straight Connector 2"/>
          <p:cNvCxnSpPr/>
          <p:nvPr/>
        </p:nvCxnSpPr>
        <p:spPr>
          <a:xfrm>
            <a:off x="534473" y="2539291"/>
            <a:ext cx="8076127" cy="0"/>
          </a:xfrm>
          <a:prstGeom prst="line">
            <a:avLst/>
          </a:prstGeom>
          <a:ln w="127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2A461568-8A42-7C4D-98D7-11E4439D231A}"/>
              </a:ext>
            </a:extLst>
          </p:cNvPr>
          <p:cNvSpPr/>
          <p:nvPr/>
        </p:nvSpPr>
        <p:spPr>
          <a:xfrm>
            <a:off x="990600" y="4200765"/>
            <a:ext cx="6919968" cy="7112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hangingPunct="1"/>
            <a:r>
              <a:rPr lang="en-IN" sz="1800" kern="1200">
                <a:solidFill>
                  <a:prstClr val="white"/>
                </a:solidFill>
                <a:latin typeface="Avenir Book" charset="0"/>
                <a:ea typeface="Avenir Book" charset="0"/>
                <a:cs typeface="Avenir Book" charset="0"/>
              </a:rPr>
              <a:t>“This is the way all servers will be built in the future”</a:t>
            </a:r>
          </a:p>
          <a:p>
            <a:pPr algn="r" hangingPunct="1"/>
            <a:r>
              <a:rPr lang="en-IN" sz="1400" kern="1200">
                <a:solidFill>
                  <a:prstClr val="white"/>
                </a:solidFill>
                <a:latin typeface="Avenir Book" charset="0"/>
                <a:ea typeface="Avenir Book" charset="0"/>
                <a:cs typeface="Avenir Book" charset="0"/>
              </a:rPr>
              <a:t>          		</a:t>
            </a:r>
            <a:r>
              <a:rPr lang="en-IN" sz="1200" i="1" kern="1200">
                <a:solidFill>
                  <a:prstClr val="white"/>
                </a:solidFill>
                <a:latin typeface="Avenir Book" charset="0"/>
                <a:ea typeface="Avenir Book" charset="0"/>
                <a:cs typeface="Avenir Book" charset="0"/>
              </a:rPr>
              <a:t>Gordon Bell, industry legend and 1</a:t>
            </a:r>
            <a:r>
              <a:rPr lang="en-IN" sz="1200" i="1" kern="1200" baseline="30000">
                <a:solidFill>
                  <a:prstClr val="white"/>
                </a:solidFill>
                <a:latin typeface="Avenir Book" charset="0"/>
                <a:ea typeface="Avenir Book" charset="0"/>
                <a:cs typeface="Avenir Book" charset="0"/>
              </a:rPr>
              <a:t>st</a:t>
            </a:r>
            <a:r>
              <a:rPr lang="en-IN" sz="1200" i="1" kern="1200">
                <a:solidFill>
                  <a:prstClr val="white"/>
                </a:solidFill>
                <a:latin typeface="Avenir Book" charset="0"/>
                <a:ea typeface="Avenir Book" charset="0"/>
                <a:cs typeface="Avenir Book" charset="0"/>
              </a:rPr>
              <a:t> investor in TidalScale</a:t>
            </a:r>
            <a:endParaRPr lang="en-US" sz="1200" i="1" kern="1200">
              <a:solidFill>
                <a:prstClr val="white"/>
              </a:solidFill>
              <a:latin typeface="Avenir Book" charset="0"/>
              <a:ea typeface="Avenir Book" charset="0"/>
              <a:cs typeface="Avenir Book" charset="0"/>
            </a:endParaRPr>
          </a:p>
        </p:txBody>
      </p:sp>
      <p:sp>
        <p:nvSpPr>
          <p:cNvPr id="29" name="TextBox 28">
            <a:extLst>
              <a:ext uri="{FF2B5EF4-FFF2-40B4-BE49-F238E27FC236}">
                <a16:creationId xmlns:a16="http://schemas.microsoft.com/office/drawing/2014/main" id="{8DFA83C2-48A5-9941-B40E-11EF6539C73C}"/>
              </a:ext>
            </a:extLst>
          </p:cNvPr>
          <p:cNvSpPr txBox="1"/>
          <p:nvPr/>
        </p:nvSpPr>
        <p:spPr>
          <a:xfrm>
            <a:off x="0" y="4874986"/>
            <a:ext cx="255198" cy="246221"/>
          </a:xfrm>
          <a:prstGeom prst="rect">
            <a:avLst/>
          </a:prstGeom>
          <a:noFill/>
        </p:spPr>
        <p:txBody>
          <a:bodyPr wrap="none" rtlCol="0">
            <a:spAutoFit/>
          </a:bodyPr>
          <a:lstStyle/>
          <a:p>
            <a:r>
              <a:rPr lang="en-US" sz="1000" dirty="0">
                <a:solidFill>
                  <a:schemeClr val="tx2"/>
                </a:solidFill>
                <a:latin typeface="Avenir" panose="02000503020000020003" pitchFamily="2" charset="0"/>
              </a:rPr>
              <a:t>8</a:t>
            </a:r>
          </a:p>
        </p:txBody>
      </p:sp>
    </p:spTree>
    <p:custDataLst>
      <p:tags r:id="rId1"/>
    </p:custDataLst>
    <p:extLst>
      <p:ext uri="{BB962C8B-B14F-4D97-AF65-F5344CB8AC3E}">
        <p14:creationId xmlns:p14="http://schemas.microsoft.com/office/powerpoint/2010/main" val="936451291"/>
      </p:ext>
    </p:extLst>
  </p:cSld>
  <p:clrMapOvr>
    <a:masterClrMapping/>
  </p:clrMapOvr>
  <mc:AlternateContent xmlns:mc="http://schemas.openxmlformats.org/markup-compatibility/2006">
    <mc:Choice xmlns:p14="http://schemas.microsoft.com/office/powerpoint/2010/main" Requires="p14">
      <p:transition spd="slow" p14:dur="2000" advTm="55013"/>
    </mc:Choice>
    <mc:Fallback>
      <p:transition spd="slow" advTm="55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dissolve">
                                      <p:cBhvr>
                                        <p:cTn id="7" dur="500"/>
                                        <p:tgtEl>
                                          <p:spTgt spid="373"/>
                                        </p:tgtEl>
                                      </p:cBhvr>
                                    </p:animEffect>
                                  </p:childTnLst>
                                </p:cTn>
                              </p:par>
                              <p:par>
                                <p:cTn id="8" presetID="9" presetClass="entr" presetSubtype="0" fill="hold" nodeType="withEffect">
                                  <p:stCondLst>
                                    <p:cond delay="0"/>
                                  </p:stCondLst>
                                  <p:childTnLst>
                                    <p:set>
                                      <p:cBhvr>
                                        <p:cTn id="9" dur="1" fill="hold">
                                          <p:stCondLst>
                                            <p:cond delay="0"/>
                                          </p:stCondLst>
                                        </p:cTn>
                                        <p:tgtEl>
                                          <p:spTgt spid="374"/>
                                        </p:tgtEl>
                                        <p:attrNameLst>
                                          <p:attrName>style.visibility</p:attrName>
                                        </p:attrNameLst>
                                      </p:cBhvr>
                                      <p:to>
                                        <p:strVal val="visible"/>
                                      </p:to>
                                    </p:set>
                                    <p:animEffect transition="in" filter="dissolve">
                                      <p:cBhvr>
                                        <p:cTn id="10" dur="500"/>
                                        <p:tgtEl>
                                          <p:spTgt spid="374"/>
                                        </p:tgtEl>
                                      </p:cBhvr>
                                    </p:animEffect>
                                  </p:childTnLst>
                                </p:cTn>
                              </p:par>
                              <p:par>
                                <p:cTn id="11" presetID="9" presetClass="entr" presetSubtype="0" fill="hold" nodeType="withEffect">
                                  <p:stCondLst>
                                    <p:cond delay="0"/>
                                  </p:stCondLst>
                                  <p:childTnLst>
                                    <p:set>
                                      <p:cBhvr>
                                        <p:cTn id="12" dur="1" fill="hold">
                                          <p:stCondLst>
                                            <p:cond delay="0"/>
                                          </p:stCondLst>
                                        </p:cTn>
                                        <p:tgtEl>
                                          <p:spTgt spid="375"/>
                                        </p:tgtEl>
                                        <p:attrNameLst>
                                          <p:attrName>style.visibility</p:attrName>
                                        </p:attrNameLst>
                                      </p:cBhvr>
                                      <p:to>
                                        <p:strVal val="visible"/>
                                      </p:to>
                                    </p:set>
                                    <p:animEffect transition="in" filter="dissolve">
                                      <p:cBhvr>
                                        <p:cTn id="13" dur="500"/>
                                        <p:tgtEl>
                                          <p:spTgt spid="375"/>
                                        </p:tgtEl>
                                      </p:cBhvr>
                                    </p:animEffect>
                                  </p:childTnLst>
                                </p:cTn>
                              </p:par>
                              <p:par>
                                <p:cTn id="14" presetID="9" presetClass="entr" presetSubtype="0" fill="hold" nodeType="withEffect">
                                  <p:stCondLst>
                                    <p:cond delay="0"/>
                                  </p:stCondLst>
                                  <p:childTnLst>
                                    <p:set>
                                      <p:cBhvr>
                                        <p:cTn id="15" dur="1" fill="hold">
                                          <p:stCondLst>
                                            <p:cond delay="0"/>
                                          </p:stCondLst>
                                        </p:cTn>
                                        <p:tgtEl>
                                          <p:spTgt spid="376"/>
                                        </p:tgtEl>
                                        <p:attrNameLst>
                                          <p:attrName>style.visibility</p:attrName>
                                        </p:attrNameLst>
                                      </p:cBhvr>
                                      <p:to>
                                        <p:strVal val="visible"/>
                                      </p:to>
                                    </p:set>
                                    <p:animEffect transition="in" filter="dissolve">
                                      <p:cBhvr>
                                        <p:cTn id="16" dur="500"/>
                                        <p:tgtEl>
                                          <p:spTgt spid="376"/>
                                        </p:tgtEl>
                                      </p:cBhvr>
                                    </p:animEffect>
                                  </p:childTnLst>
                                </p:cTn>
                              </p:par>
                              <p:par>
                                <p:cTn id="17" presetID="9" presetClass="entr" presetSubtype="0" fill="hold" nodeType="withEffect">
                                  <p:stCondLst>
                                    <p:cond delay="0"/>
                                  </p:stCondLst>
                                  <p:childTnLst>
                                    <p:set>
                                      <p:cBhvr>
                                        <p:cTn id="18" dur="1" fill="hold">
                                          <p:stCondLst>
                                            <p:cond delay="0"/>
                                          </p:stCondLst>
                                        </p:cTn>
                                        <p:tgtEl>
                                          <p:spTgt spid="377"/>
                                        </p:tgtEl>
                                        <p:attrNameLst>
                                          <p:attrName>style.visibility</p:attrName>
                                        </p:attrNameLst>
                                      </p:cBhvr>
                                      <p:to>
                                        <p:strVal val="visible"/>
                                      </p:to>
                                    </p:set>
                                    <p:animEffect transition="in" filter="dissolve">
                                      <p:cBhvr>
                                        <p:cTn id="19" dur="500"/>
                                        <p:tgtEl>
                                          <p:spTgt spid="377"/>
                                        </p:tgtEl>
                                      </p:cBhvr>
                                    </p:animEffect>
                                  </p:childTnLst>
                                </p:cTn>
                              </p:par>
                              <p:par>
                                <p:cTn id="20" presetID="9" presetClass="entr" presetSubtype="0" fill="hold" nodeType="withEffect">
                                  <p:stCondLst>
                                    <p:cond delay="0"/>
                                  </p:stCondLst>
                                  <p:childTnLst>
                                    <p:set>
                                      <p:cBhvr>
                                        <p:cTn id="21" dur="1" fill="hold">
                                          <p:stCondLst>
                                            <p:cond delay="0"/>
                                          </p:stCondLst>
                                        </p:cTn>
                                        <p:tgtEl>
                                          <p:spTgt spid="378"/>
                                        </p:tgtEl>
                                        <p:attrNameLst>
                                          <p:attrName>style.visibility</p:attrName>
                                        </p:attrNameLst>
                                      </p:cBhvr>
                                      <p:to>
                                        <p:strVal val="visible"/>
                                      </p:to>
                                    </p:set>
                                    <p:animEffect transition="in" filter="dissolve">
                                      <p:cBhvr>
                                        <p:cTn id="22" dur="500"/>
                                        <p:tgtEl>
                                          <p:spTgt spid="378"/>
                                        </p:tgtEl>
                                      </p:cBhvr>
                                    </p:animEffect>
                                  </p:childTnLst>
                                </p:cTn>
                              </p:par>
                              <p:par>
                                <p:cTn id="23" presetID="9" presetClass="entr" presetSubtype="0" fill="hold" nodeType="withEffect">
                                  <p:stCondLst>
                                    <p:cond delay="0"/>
                                  </p:stCondLst>
                                  <p:childTnLst>
                                    <p:set>
                                      <p:cBhvr>
                                        <p:cTn id="24" dur="1" fill="hold">
                                          <p:stCondLst>
                                            <p:cond delay="0"/>
                                          </p:stCondLst>
                                        </p:cTn>
                                        <p:tgtEl>
                                          <p:spTgt spid="379"/>
                                        </p:tgtEl>
                                        <p:attrNameLst>
                                          <p:attrName>style.visibility</p:attrName>
                                        </p:attrNameLst>
                                      </p:cBhvr>
                                      <p:to>
                                        <p:strVal val="visible"/>
                                      </p:to>
                                    </p:set>
                                    <p:animEffect transition="in" filter="dissolve">
                                      <p:cBhvr>
                                        <p:cTn id="25" dur="500"/>
                                        <p:tgtEl>
                                          <p:spTgt spid="379"/>
                                        </p:tgtEl>
                                      </p:cBhvr>
                                    </p:animEffect>
                                  </p:childTnLst>
                                </p:cTn>
                              </p:par>
                              <p:par>
                                <p:cTn id="26" presetID="9" presetClass="entr" presetSubtype="0" fill="hold" nodeType="withEffect">
                                  <p:stCondLst>
                                    <p:cond delay="0"/>
                                  </p:stCondLst>
                                  <p:childTnLst>
                                    <p:set>
                                      <p:cBhvr>
                                        <p:cTn id="27" dur="1" fill="hold">
                                          <p:stCondLst>
                                            <p:cond delay="0"/>
                                          </p:stCondLst>
                                        </p:cTn>
                                        <p:tgtEl>
                                          <p:spTgt spid="380"/>
                                        </p:tgtEl>
                                        <p:attrNameLst>
                                          <p:attrName>style.visibility</p:attrName>
                                        </p:attrNameLst>
                                      </p:cBhvr>
                                      <p:to>
                                        <p:strVal val="visible"/>
                                      </p:to>
                                    </p:set>
                                    <p:animEffect transition="in" filter="dissolve">
                                      <p:cBhvr>
                                        <p:cTn id="28" dur="500"/>
                                        <p:tgtEl>
                                          <p:spTgt spid="38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81"/>
                                        </p:tgtEl>
                                        <p:attrNameLst>
                                          <p:attrName>style.visibility</p:attrName>
                                        </p:attrNameLst>
                                      </p:cBhvr>
                                      <p:to>
                                        <p:strVal val="visible"/>
                                      </p:to>
                                    </p:set>
                                    <p:animEffect transition="in" filter="dissolve">
                                      <p:cBhvr>
                                        <p:cTn id="31" dur="500"/>
                                        <p:tgtEl>
                                          <p:spTgt spid="381"/>
                                        </p:tgtEl>
                                      </p:cBhvr>
                                    </p:animEffect>
                                  </p:childTnLst>
                                </p:cTn>
                              </p:par>
                              <p:par>
                                <p:cTn id="32" presetID="9" presetClass="entr" presetSubtype="0" fill="hold" nodeType="with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dissolve">
                                      <p:cBhvr>
                                        <p:cTn id="34" dur="500"/>
                                        <p:tgtEl>
                                          <p:spTgt spid="307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par>
                                <p:cTn id="43" presetID="9"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ssolve">
                                      <p:cBhvr>
                                        <p:cTn id="45" dur="500"/>
                                        <p:tgtEl>
                                          <p:spTgt spid="24"/>
                                        </p:tgtEl>
                                      </p:cBhvr>
                                    </p:animEffect>
                                  </p:childTnLst>
                                </p:cTn>
                              </p:par>
                              <p:par>
                                <p:cTn id="46" presetID="9"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par>
                                <p:cTn id="49" presetID="9"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dissolve">
                                      <p:cBhvr>
                                        <p:cTn id="51" dur="500"/>
                                        <p:tgtEl>
                                          <p:spTgt spid="2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dissolve">
                                      <p:cBhvr>
                                        <p:cTn id="57" dur="500"/>
                                        <p:tgtEl>
                                          <p:spTgt spid="30"/>
                                        </p:tgtEl>
                                      </p:cBhvr>
                                    </p:animEffect>
                                  </p:childTnLst>
                                </p:cTn>
                              </p:par>
                              <p:par>
                                <p:cTn id="58" presetID="9"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dissolve">
                                      <p:cBhvr>
                                        <p:cTn id="60" dur="500"/>
                                        <p:tgtEl>
                                          <p:spTgt spid="28"/>
                                        </p:tgtEl>
                                      </p:cBhvr>
                                    </p:animEffect>
                                  </p:childTnLst>
                                </p:cTn>
                              </p:par>
                              <p:par>
                                <p:cTn id="61" presetID="1" presetClass="entr" presetSubtype="0" fill="hold" grpId="0" nodeType="withEffect">
                                  <p:stCondLst>
                                    <p:cond delay="100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P spid="19" grpId="0" animBg="1"/>
      <p:bldP spid="19" grpId="1" animBg="1"/>
      <p:bldP spid="27" grpId="0"/>
      <p:bldP spid="30"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DEDB8-3D1F-764E-8274-4C7910DBFC42}"/>
              </a:ext>
            </a:extLst>
          </p:cNvPr>
          <p:cNvSpPr>
            <a:spLocks noGrp="1"/>
          </p:cNvSpPr>
          <p:nvPr>
            <p:ph idx="1"/>
          </p:nvPr>
        </p:nvSpPr>
        <p:spPr>
          <a:xfrm>
            <a:off x="457200" y="1295568"/>
            <a:ext cx="8229600" cy="895182"/>
          </a:xfrm>
        </p:spPr>
        <p:txBody>
          <a:bodyPr/>
          <a:lstStyle/>
          <a:p>
            <a:r>
              <a:rPr lang="en-US" dirty="0"/>
              <a:t>How does it work?</a:t>
            </a:r>
          </a:p>
        </p:txBody>
      </p:sp>
    </p:spTree>
    <p:extLst>
      <p:ext uri="{BB962C8B-B14F-4D97-AF65-F5344CB8AC3E}">
        <p14:creationId xmlns:p14="http://schemas.microsoft.com/office/powerpoint/2010/main" val="4025903861"/>
      </p:ext>
    </p:extLst>
  </p:cSld>
  <p:clrMapOvr>
    <a:masterClrMapping/>
  </p:clrMapOvr>
  <mc:AlternateContent xmlns:mc="http://schemas.openxmlformats.org/markup-compatibility/2006">
    <mc:Choice xmlns:p14="http://schemas.microsoft.com/office/powerpoint/2010/main" Requires="p14">
      <p:transition spd="slow" p14:dur="2000" advTm="9431"/>
    </mc:Choice>
    <mc:Fallback>
      <p:transition spd="slow" advTm="943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Group 242"/>
          <p:cNvGrpSpPr/>
          <p:nvPr/>
        </p:nvGrpSpPr>
        <p:grpSpPr>
          <a:xfrm>
            <a:off x="560754" y="1532276"/>
            <a:ext cx="4645585" cy="588351"/>
            <a:chOff x="3354887" y="4157488"/>
            <a:chExt cx="4645585" cy="588351"/>
          </a:xfrm>
        </p:grpSpPr>
        <p:sp>
          <p:nvSpPr>
            <p:cNvPr id="244" name="Rectangle 243"/>
            <p:cNvSpPr/>
            <p:nvPr/>
          </p:nvSpPr>
          <p:spPr>
            <a:xfrm>
              <a:off x="3354887" y="4157488"/>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Application Software</a:t>
              </a:r>
            </a:p>
          </p:txBody>
        </p:sp>
        <p:sp>
          <p:nvSpPr>
            <p:cNvPr id="245" name="Rectangle 244"/>
            <p:cNvSpPr/>
            <p:nvPr/>
          </p:nvSpPr>
          <p:spPr>
            <a:xfrm>
              <a:off x="3580872" y="4302942"/>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Operating System</a:t>
              </a:r>
            </a:p>
          </p:txBody>
        </p:sp>
      </p:grpSp>
      <p:grpSp>
        <p:nvGrpSpPr>
          <p:cNvPr id="43" name="Group 42"/>
          <p:cNvGrpSpPr/>
          <p:nvPr/>
        </p:nvGrpSpPr>
        <p:grpSpPr>
          <a:xfrm>
            <a:off x="583646" y="1538910"/>
            <a:ext cx="4645585" cy="588351"/>
            <a:chOff x="3354887" y="4157488"/>
            <a:chExt cx="4645585" cy="588351"/>
          </a:xfrm>
        </p:grpSpPr>
        <p:sp>
          <p:nvSpPr>
            <p:cNvPr id="241" name="Rectangle 240"/>
            <p:cNvSpPr/>
            <p:nvPr/>
          </p:nvSpPr>
          <p:spPr>
            <a:xfrm>
              <a:off x="3354887" y="4157488"/>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Application Software</a:t>
              </a:r>
            </a:p>
          </p:txBody>
        </p:sp>
        <p:sp>
          <p:nvSpPr>
            <p:cNvPr id="242" name="Rectangle 241"/>
            <p:cNvSpPr/>
            <p:nvPr/>
          </p:nvSpPr>
          <p:spPr>
            <a:xfrm>
              <a:off x="3580872" y="4302942"/>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Operating System</a:t>
              </a:r>
            </a:p>
          </p:txBody>
        </p:sp>
      </p:grpSp>
      <p:sp>
        <p:nvSpPr>
          <p:cNvPr id="3" name="TextBox 2"/>
          <p:cNvSpPr txBox="1"/>
          <p:nvPr/>
        </p:nvSpPr>
        <p:spPr>
          <a:xfrm>
            <a:off x="409909" y="87349"/>
            <a:ext cx="184666" cy="300082"/>
          </a:xfrm>
          <a:prstGeom prst="rect">
            <a:avLst/>
          </a:prstGeom>
          <a:noFill/>
        </p:spPr>
        <p:txBody>
          <a:bodyPr wrap="none" rtlCol="0">
            <a:spAutoFit/>
          </a:bodyPr>
          <a:lstStyle/>
          <a:p>
            <a:endParaRPr lang="en-US"/>
          </a:p>
        </p:txBody>
      </p:sp>
      <p:sp>
        <p:nvSpPr>
          <p:cNvPr id="5" name="Title 4"/>
          <p:cNvSpPr>
            <a:spLocks noGrp="1"/>
          </p:cNvSpPr>
          <p:nvPr>
            <p:ph type="title"/>
          </p:nvPr>
        </p:nvSpPr>
        <p:spPr/>
        <p:txBody>
          <a:bodyPr/>
          <a:lstStyle/>
          <a:p>
            <a:r>
              <a:rPr lang="en-US"/>
              <a:t>Machine Learning-Driven Self Optimization</a:t>
            </a:r>
          </a:p>
        </p:txBody>
      </p:sp>
      <p:sp>
        <p:nvSpPr>
          <p:cNvPr id="90" name="TextBox 89"/>
          <p:cNvSpPr txBox="1"/>
          <p:nvPr/>
        </p:nvSpPr>
        <p:spPr>
          <a:xfrm>
            <a:off x="6010615" y="1261229"/>
            <a:ext cx="3057185" cy="3139321"/>
          </a:xfrm>
          <a:prstGeom prst="rect">
            <a:avLst/>
          </a:prstGeom>
          <a:noFill/>
        </p:spPr>
        <p:txBody>
          <a:bodyPr wrap="square" rtlCol="0">
            <a:spAutoFit/>
          </a:bodyPr>
          <a:lstStyle/>
          <a:p>
            <a:pPr algn="ctr"/>
            <a:r>
              <a:rPr lang="en-US" sz="1800" b="1" i="1" dirty="0">
                <a:solidFill>
                  <a:schemeClr val="bg1"/>
                </a:solidFill>
                <a:latin typeface="Avenir Book" charset="0"/>
                <a:ea typeface="Avenir Book" charset="0"/>
                <a:cs typeface="Avenir Book" charset="0"/>
              </a:rPr>
              <a:t>Patented Algorithm:</a:t>
            </a:r>
          </a:p>
          <a:p>
            <a:pPr algn="ctr"/>
            <a:endParaRPr lang="en-US" sz="1800" dirty="0">
              <a:solidFill>
                <a:schemeClr val="bg1"/>
              </a:solidFill>
              <a:latin typeface="Avenir Book" charset="0"/>
              <a:ea typeface="Avenir Book" charset="0"/>
              <a:cs typeface="Avenir Book" charset="0"/>
            </a:endParaRPr>
          </a:p>
          <a:p>
            <a:pPr algn="ctr"/>
            <a:r>
              <a:rPr lang="en-US" sz="1800" dirty="0">
                <a:solidFill>
                  <a:schemeClr val="bg1"/>
                </a:solidFill>
                <a:latin typeface="Avenir Book" charset="0"/>
                <a:ea typeface="Avenir Book" charset="0"/>
                <a:cs typeface="Avenir Book" charset="0"/>
              </a:rPr>
              <a:t>Maps virtual resources to physical infrastructure</a:t>
            </a:r>
          </a:p>
          <a:p>
            <a:pPr algn="ctr"/>
            <a:endParaRPr lang="en-US" sz="1800" dirty="0">
              <a:solidFill>
                <a:schemeClr val="bg1"/>
              </a:solidFill>
              <a:latin typeface="Avenir Book" charset="0"/>
              <a:ea typeface="Avenir Book" charset="0"/>
              <a:cs typeface="Avenir Book" charset="0"/>
            </a:endParaRPr>
          </a:p>
          <a:p>
            <a:pPr algn="ctr"/>
            <a:r>
              <a:rPr lang="en-US" sz="1800" dirty="0">
                <a:solidFill>
                  <a:schemeClr val="bg1"/>
                </a:solidFill>
                <a:latin typeface="Avenir Book" charset="0"/>
                <a:ea typeface="Avenir Book" charset="0"/>
                <a:cs typeface="Avenir Book" charset="0"/>
              </a:rPr>
              <a:t>Load balances resources dynamically at runtime</a:t>
            </a:r>
          </a:p>
          <a:p>
            <a:pPr algn="ctr"/>
            <a:endParaRPr lang="en-US" sz="1800" dirty="0">
              <a:solidFill>
                <a:schemeClr val="bg1"/>
              </a:solidFill>
              <a:latin typeface="Avenir Book" charset="0"/>
              <a:ea typeface="Avenir Book" charset="0"/>
              <a:cs typeface="Avenir Book" charset="0"/>
            </a:endParaRPr>
          </a:p>
          <a:p>
            <a:pPr algn="ctr"/>
            <a:r>
              <a:rPr lang="en-US" sz="1800" dirty="0">
                <a:solidFill>
                  <a:schemeClr val="bg1"/>
                </a:solidFill>
                <a:latin typeface="Avenir Book" charset="0"/>
                <a:ea typeface="Avenir Book" charset="0"/>
                <a:cs typeface="Avenir Book" charset="0"/>
              </a:rPr>
              <a:t>Transparently migrates vCPUs and memory </a:t>
            </a:r>
          </a:p>
          <a:p>
            <a:pPr algn="ctr"/>
            <a:endParaRPr lang="en-US" sz="1800" dirty="0">
              <a:solidFill>
                <a:schemeClr val="bg1"/>
              </a:solidFill>
              <a:latin typeface="Avenir Book" charset="0"/>
              <a:ea typeface="Avenir Book" charset="0"/>
              <a:cs typeface="Avenir Book" charset="0"/>
            </a:endParaRPr>
          </a:p>
        </p:txBody>
      </p:sp>
      <p:grpSp>
        <p:nvGrpSpPr>
          <p:cNvPr id="38" name="Group 37"/>
          <p:cNvGrpSpPr/>
          <p:nvPr/>
        </p:nvGrpSpPr>
        <p:grpSpPr>
          <a:xfrm>
            <a:off x="623709" y="2183673"/>
            <a:ext cx="5500518" cy="2859375"/>
            <a:chOff x="671682" y="1878873"/>
            <a:chExt cx="5500518" cy="2859375"/>
          </a:xfrm>
        </p:grpSpPr>
        <p:grpSp>
          <p:nvGrpSpPr>
            <p:cNvPr id="35" name="Group 34"/>
            <p:cNvGrpSpPr/>
            <p:nvPr/>
          </p:nvGrpSpPr>
          <p:grpSpPr>
            <a:xfrm>
              <a:off x="1518406" y="1878873"/>
              <a:ext cx="4653794" cy="2837611"/>
              <a:chOff x="1320026" y="1878873"/>
              <a:chExt cx="4653794" cy="2837611"/>
            </a:xfrm>
          </p:grpSpPr>
          <p:sp>
            <p:nvSpPr>
              <p:cNvPr id="200" name="Rectangle 199"/>
              <p:cNvSpPr/>
              <p:nvPr/>
            </p:nvSpPr>
            <p:spPr>
              <a:xfrm>
                <a:off x="4440332" y="1878873"/>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505953" y="2025507"/>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565794" y="2177080"/>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621531" y="2317368"/>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320026" y="2645401"/>
                <a:ext cx="4653794" cy="1194585"/>
                <a:chOff x="1320026" y="2645401"/>
                <a:chExt cx="4653794" cy="1194585"/>
              </a:xfrm>
            </p:grpSpPr>
            <p:cxnSp>
              <p:nvCxnSpPr>
                <p:cNvPr id="150" name="Straight Connector 149"/>
                <p:cNvCxnSpPr/>
                <p:nvPr/>
              </p:nvCxnSpPr>
              <p:spPr>
                <a:xfrm flipV="1">
                  <a:off x="1320026" y="2833837"/>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501189" y="3078431"/>
                  <a:ext cx="1289178" cy="761555"/>
                  <a:chOff x="1931829" y="3115952"/>
                  <a:chExt cx="1289178" cy="761555"/>
                </a:xfrm>
              </p:grpSpPr>
              <p:sp>
                <p:nvSpPr>
                  <p:cNvPr id="138" name="Rounded Rectangle 137"/>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54" name="Rounded Rectangle 153"/>
                  <p:cNvSpPr/>
                  <p:nvPr/>
                </p:nvSpPr>
                <p:spPr>
                  <a:xfrm>
                    <a:off x="2265837" y="3331885"/>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58" name="Rounded Rectangle 157"/>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02" name="Group 201"/>
                <p:cNvGrpSpPr/>
                <p:nvPr/>
              </p:nvGrpSpPr>
              <p:grpSpPr>
                <a:xfrm>
                  <a:off x="2424836" y="2948620"/>
                  <a:ext cx="1289178" cy="761555"/>
                  <a:chOff x="1858157" y="3131071"/>
                  <a:chExt cx="1289178" cy="761555"/>
                </a:xfrm>
              </p:grpSpPr>
              <p:sp>
                <p:nvSpPr>
                  <p:cNvPr id="203" name="Rounded Rectangle 202"/>
                  <p:cNvSpPr/>
                  <p:nvPr/>
                </p:nvSpPr>
                <p:spPr>
                  <a:xfrm>
                    <a:off x="1858157" y="3131071"/>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08" name="Rounded Rectangle 207"/>
                  <p:cNvSpPr/>
                  <p:nvPr/>
                </p:nvSpPr>
                <p:spPr>
                  <a:xfrm>
                    <a:off x="2192165" y="3347004"/>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0" name="Rounded Rectangle 209"/>
                  <p:cNvSpPr/>
                  <p:nvPr/>
                </p:nvSpPr>
                <p:spPr>
                  <a:xfrm>
                    <a:off x="2461535" y="351082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1" name="Group 210"/>
                <p:cNvGrpSpPr/>
                <p:nvPr/>
              </p:nvGrpSpPr>
              <p:grpSpPr>
                <a:xfrm>
                  <a:off x="3367155" y="2786409"/>
                  <a:ext cx="1289178" cy="761555"/>
                  <a:chOff x="1759404" y="3134257"/>
                  <a:chExt cx="1289178" cy="761555"/>
                </a:xfrm>
              </p:grpSpPr>
              <p:sp>
                <p:nvSpPr>
                  <p:cNvPr id="212" name="Rounded Rectangle 211"/>
                  <p:cNvSpPr/>
                  <p:nvPr/>
                </p:nvSpPr>
                <p:spPr>
                  <a:xfrm>
                    <a:off x="1759404" y="3134257"/>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13" name="Rounded Rectangle 212"/>
                  <p:cNvSpPr/>
                  <p:nvPr/>
                </p:nvSpPr>
                <p:spPr>
                  <a:xfrm>
                    <a:off x="2093412" y="335019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5" name="Rounded Rectangle 214"/>
                  <p:cNvSpPr/>
                  <p:nvPr/>
                </p:nvSpPr>
                <p:spPr>
                  <a:xfrm>
                    <a:off x="2362782" y="3514006"/>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6" name="Group 215"/>
                <p:cNvGrpSpPr/>
                <p:nvPr/>
              </p:nvGrpSpPr>
              <p:grpSpPr>
                <a:xfrm>
                  <a:off x="4298993" y="2645401"/>
                  <a:ext cx="1289178" cy="761555"/>
                  <a:chOff x="1656290" y="3149098"/>
                  <a:chExt cx="1289178" cy="761555"/>
                </a:xfrm>
              </p:grpSpPr>
              <p:sp>
                <p:nvSpPr>
                  <p:cNvPr id="219" name="Rounded Rectangle 218"/>
                  <p:cNvSpPr/>
                  <p:nvPr/>
                </p:nvSpPr>
                <p:spPr>
                  <a:xfrm>
                    <a:off x="1656290" y="3149098"/>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22" name="Rounded Rectangle 221"/>
                  <p:cNvSpPr/>
                  <p:nvPr/>
                </p:nvSpPr>
                <p:spPr>
                  <a:xfrm>
                    <a:off x="1990298" y="336503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25" name="Rounded Rectangle 224"/>
                  <p:cNvSpPr/>
                  <p:nvPr/>
                </p:nvSpPr>
                <p:spPr>
                  <a:xfrm>
                    <a:off x="2259668" y="3528847"/>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grpSp>
        <p:sp>
          <p:nvSpPr>
            <p:cNvPr id="233" name="Left Brace 232"/>
            <p:cNvSpPr/>
            <p:nvPr/>
          </p:nvSpPr>
          <p:spPr>
            <a:xfrm>
              <a:off x="1637258" y="2589787"/>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34" name="TextBox 233"/>
            <p:cNvSpPr txBox="1"/>
            <p:nvPr/>
          </p:nvSpPr>
          <p:spPr>
            <a:xfrm>
              <a:off x="671682" y="3483556"/>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Physical</a:t>
              </a:r>
            </a:p>
            <a:p>
              <a:pPr algn="ctr"/>
              <a:r>
                <a:rPr lang="en-US" sz="1600" b="1">
                  <a:solidFill>
                    <a:schemeClr val="bg1"/>
                  </a:solidFill>
                  <a:latin typeface="Avenir Book" charset="0"/>
                  <a:ea typeface="Avenir Book" charset="0"/>
                  <a:cs typeface="Avenir Book" charset="0"/>
                </a:rPr>
                <a:t>Resources</a:t>
              </a:r>
            </a:p>
          </p:txBody>
        </p:sp>
      </p:grpSp>
      <p:grpSp>
        <p:nvGrpSpPr>
          <p:cNvPr id="40" name="Group 39"/>
          <p:cNvGrpSpPr/>
          <p:nvPr/>
        </p:nvGrpSpPr>
        <p:grpSpPr>
          <a:xfrm>
            <a:off x="439512" y="1123950"/>
            <a:ext cx="5404278" cy="2636045"/>
            <a:chOff x="487485" y="1113750"/>
            <a:chExt cx="5404278" cy="2636045"/>
          </a:xfrm>
        </p:grpSpPr>
        <p:grpSp>
          <p:nvGrpSpPr>
            <p:cNvPr id="39" name="Group 38"/>
            <p:cNvGrpSpPr/>
            <p:nvPr/>
          </p:nvGrpSpPr>
          <p:grpSpPr>
            <a:xfrm>
              <a:off x="487485" y="1113750"/>
              <a:ext cx="5404278" cy="2636045"/>
              <a:chOff x="487485" y="1113750"/>
              <a:chExt cx="5404278" cy="2636045"/>
            </a:xfrm>
          </p:grpSpPr>
          <p:sp>
            <p:nvSpPr>
              <p:cNvPr id="13" name="Rectangle 12"/>
              <p:cNvSpPr/>
              <p:nvPr/>
            </p:nvSpPr>
            <p:spPr>
              <a:xfrm>
                <a:off x="1472163" y="1113750"/>
                <a:ext cx="4419600" cy="2362637"/>
              </a:xfrm>
              <a:prstGeom prst="rect">
                <a:avLst/>
              </a:prstGeom>
              <a:solidFill>
                <a:schemeClr val="bg1">
                  <a:lumMod val="75000"/>
                  <a:alpha val="7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 Brace 228"/>
              <p:cNvSpPr/>
              <p:nvPr/>
            </p:nvSpPr>
            <p:spPr>
              <a:xfrm>
                <a:off x="1453061" y="1601334"/>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TextBox 230"/>
              <p:cNvSpPr txBox="1"/>
              <p:nvPr/>
            </p:nvSpPr>
            <p:spPr>
              <a:xfrm>
                <a:off x="487485" y="2495103"/>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Virtual</a:t>
                </a:r>
              </a:p>
              <a:p>
                <a:pPr algn="ctr"/>
                <a:r>
                  <a:rPr lang="en-US" sz="1600" b="1">
                    <a:solidFill>
                      <a:schemeClr val="bg1"/>
                    </a:solidFill>
                    <a:latin typeface="Avenir Book" charset="0"/>
                    <a:ea typeface="Avenir Book" charset="0"/>
                    <a:cs typeface="Avenir Book" charset="0"/>
                  </a:rPr>
                  <a:t>Resources</a:t>
                </a:r>
              </a:p>
            </p:txBody>
          </p:sp>
        </p:grpSp>
        <p:cxnSp>
          <p:nvCxnSpPr>
            <p:cNvPr id="16" name="Straight Connector 15"/>
            <p:cNvCxnSpPr/>
            <p:nvPr/>
          </p:nvCxnSpPr>
          <p:spPr>
            <a:xfrm flipV="1">
              <a:off x="1044273" y="1764886"/>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95808" y="2056714"/>
              <a:ext cx="1276400" cy="767371"/>
              <a:chOff x="1695485" y="2040003"/>
              <a:chExt cx="1276400" cy="767371"/>
            </a:xfrm>
          </p:grpSpPr>
          <p:sp>
            <p:nvSpPr>
              <p:cNvPr id="4" name="Rounded Rectangle 3"/>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03" name="Rounded Rectangle 10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08" name="Rounded Rectangle 107"/>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2" name="Group 161"/>
            <p:cNvGrpSpPr/>
            <p:nvPr/>
          </p:nvGrpSpPr>
          <p:grpSpPr>
            <a:xfrm>
              <a:off x="2628017" y="1913778"/>
              <a:ext cx="1276400" cy="767371"/>
              <a:chOff x="1695485" y="2040003"/>
              <a:chExt cx="1276400" cy="767371"/>
            </a:xfrm>
          </p:grpSpPr>
          <p:sp>
            <p:nvSpPr>
              <p:cNvPr id="163" name="Rounded Rectangle 162"/>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64" name="Rounded Rectangle 163"/>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65" name="Rounded Rectangle 164"/>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8" name="Group 167"/>
            <p:cNvGrpSpPr/>
            <p:nvPr/>
          </p:nvGrpSpPr>
          <p:grpSpPr>
            <a:xfrm>
              <a:off x="3560549" y="1792014"/>
              <a:ext cx="1276400" cy="767371"/>
              <a:chOff x="1695485" y="2040003"/>
              <a:chExt cx="1276400" cy="767371"/>
            </a:xfrm>
          </p:grpSpPr>
          <p:sp>
            <p:nvSpPr>
              <p:cNvPr id="169" name="Rounded Rectangle 168"/>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70" name="Rounded Rectangle 169"/>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71" name="Rounded Rectangle 170"/>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72" name="Group 171"/>
            <p:cNvGrpSpPr/>
            <p:nvPr/>
          </p:nvGrpSpPr>
          <p:grpSpPr>
            <a:xfrm>
              <a:off x="4506593" y="1634504"/>
              <a:ext cx="1276400" cy="767371"/>
              <a:chOff x="1695485" y="2040003"/>
              <a:chExt cx="1276400" cy="767371"/>
            </a:xfrm>
          </p:grpSpPr>
          <p:sp>
            <p:nvSpPr>
              <p:cNvPr id="192" name="Rounded Rectangle 191"/>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93" name="Rounded Rectangle 19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94" name="Rounded Rectangle 193"/>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sp>
        <p:nvSpPr>
          <p:cNvPr id="246" name="Rectangle 245"/>
          <p:cNvSpPr/>
          <p:nvPr/>
        </p:nvSpPr>
        <p:spPr>
          <a:xfrm>
            <a:off x="5237856" y="3569609"/>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247" name="Rectangle 246"/>
          <p:cNvSpPr/>
          <p:nvPr/>
        </p:nvSpPr>
        <p:spPr>
          <a:xfrm>
            <a:off x="4310637" y="3714531"/>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248" name="Rectangle 247"/>
          <p:cNvSpPr/>
          <p:nvPr/>
        </p:nvSpPr>
        <p:spPr>
          <a:xfrm>
            <a:off x="3366374" y="3866824"/>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249" name="Rectangle 248"/>
          <p:cNvSpPr/>
          <p:nvPr/>
        </p:nvSpPr>
        <p:spPr>
          <a:xfrm>
            <a:off x="2420130" y="4010371"/>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63" name="TextBox 62">
            <a:extLst>
              <a:ext uri="{FF2B5EF4-FFF2-40B4-BE49-F238E27FC236}">
                <a16:creationId xmlns:a16="http://schemas.microsoft.com/office/drawing/2014/main" id="{4C0935CA-B7D4-6D4E-95AC-74BC764F4387}"/>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11</a:t>
            </a:r>
          </a:p>
        </p:txBody>
      </p:sp>
    </p:spTree>
    <p:extLst>
      <p:ext uri="{BB962C8B-B14F-4D97-AF65-F5344CB8AC3E}">
        <p14:creationId xmlns:p14="http://schemas.microsoft.com/office/powerpoint/2010/main" val="1441998268"/>
      </p:ext>
    </p:extLst>
  </p:cSld>
  <p:clrMapOvr>
    <a:masterClrMapping/>
  </p:clrMapOvr>
  <mc:AlternateContent xmlns:mc="http://schemas.openxmlformats.org/markup-compatibility/2006">
    <mc:Choice xmlns:p14="http://schemas.microsoft.com/office/powerpoint/2010/main" Requires="p14">
      <p:transition spd="slow" p14:dur="2000" advTm="54243"/>
    </mc:Choice>
    <mc:Fallback>
      <p:transition spd="slow" advTm="5424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562526" y="1531530"/>
            <a:ext cx="4645585" cy="588351"/>
            <a:chOff x="3354887" y="4157488"/>
            <a:chExt cx="4645585" cy="588351"/>
          </a:xfrm>
        </p:grpSpPr>
        <p:sp>
          <p:nvSpPr>
            <p:cNvPr id="87" name="Rectangle 86"/>
            <p:cNvSpPr/>
            <p:nvPr/>
          </p:nvSpPr>
          <p:spPr>
            <a:xfrm>
              <a:off x="3354887" y="4157488"/>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Application Software</a:t>
              </a:r>
            </a:p>
          </p:txBody>
        </p:sp>
        <p:sp>
          <p:nvSpPr>
            <p:cNvPr id="88" name="Rectangle 87"/>
            <p:cNvSpPr/>
            <p:nvPr/>
          </p:nvSpPr>
          <p:spPr>
            <a:xfrm>
              <a:off x="3580872" y="4302942"/>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Operating System</a:t>
              </a:r>
            </a:p>
          </p:txBody>
        </p:sp>
      </p:grpSp>
      <p:sp>
        <p:nvSpPr>
          <p:cNvPr id="3" name="TextBox 2"/>
          <p:cNvSpPr txBox="1"/>
          <p:nvPr/>
        </p:nvSpPr>
        <p:spPr>
          <a:xfrm>
            <a:off x="409909" y="87349"/>
            <a:ext cx="184666" cy="300082"/>
          </a:xfrm>
          <a:prstGeom prst="rect">
            <a:avLst/>
          </a:prstGeom>
          <a:noFill/>
        </p:spPr>
        <p:txBody>
          <a:bodyPr wrap="none" rtlCol="0">
            <a:spAutoFit/>
          </a:bodyPr>
          <a:lstStyle/>
          <a:p>
            <a:endParaRPr lang="en-US"/>
          </a:p>
        </p:txBody>
      </p:sp>
      <p:sp>
        <p:nvSpPr>
          <p:cNvPr id="5" name="Title 4"/>
          <p:cNvSpPr>
            <a:spLocks noGrp="1"/>
          </p:cNvSpPr>
          <p:nvPr>
            <p:ph type="title"/>
          </p:nvPr>
        </p:nvSpPr>
        <p:spPr/>
        <p:txBody>
          <a:bodyPr/>
          <a:lstStyle/>
          <a:p>
            <a:r>
              <a:rPr lang="en-US"/>
              <a:t>Machine Learning-Driven Self Optimization</a:t>
            </a:r>
          </a:p>
        </p:txBody>
      </p:sp>
      <p:grpSp>
        <p:nvGrpSpPr>
          <p:cNvPr id="38" name="Group 37"/>
          <p:cNvGrpSpPr/>
          <p:nvPr/>
        </p:nvGrpSpPr>
        <p:grpSpPr>
          <a:xfrm>
            <a:off x="611477" y="2183673"/>
            <a:ext cx="5500518" cy="2859375"/>
            <a:chOff x="671682" y="1878873"/>
            <a:chExt cx="5500518" cy="2859375"/>
          </a:xfrm>
        </p:grpSpPr>
        <p:grpSp>
          <p:nvGrpSpPr>
            <p:cNvPr id="35" name="Group 34"/>
            <p:cNvGrpSpPr/>
            <p:nvPr/>
          </p:nvGrpSpPr>
          <p:grpSpPr>
            <a:xfrm>
              <a:off x="1518406" y="1878873"/>
              <a:ext cx="4653794" cy="2837611"/>
              <a:chOff x="1320026" y="1878873"/>
              <a:chExt cx="4653794" cy="2837611"/>
            </a:xfrm>
          </p:grpSpPr>
          <p:sp>
            <p:nvSpPr>
              <p:cNvPr id="200" name="Rectangle 199"/>
              <p:cNvSpPr/>
              <p:nvPr/>
            </p:nvSpPr>
            <p:spPr>
              <a:xfrm>
                <a:off x="4440332" y="1878873"/>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505953" y="2025507"/>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565794" y="2177080"/>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621531" y="2317368"/>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320026" y="2645401"/>
                <a:ext cx="4653794" cy="1194585"/>
                <a:chOff x="1320026" y="2645401"/>
                <a:chExt cx="4653794" cy="1194585"/>
              </a:xfrm>
            </p:grpSpPr>
            <p:cxnSp>
              <p:nvCxnSpPr>
                <p:cNvPr id="150" name="Straight Connector 149"/>
                <p:cNvCxnSpPr/>
                <p:nvPr/>
              </p:nvCxnSpPr>
              <p:spPr>
                <a:xfrm flipV="1">
                  <a:off x="1320026" y="2833837"/>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501189" y="3078431"/>
                  <a:ext cx="1289178" cy="761555"/>
                  <a:chOff x="1931829" y="3115952"/>
                  <a:chExt cx="1289178" cy="761555"/>
                </a:xfrm>
              </p:grpSpPr>
              <p:sp>
                <p:nvSpPr>
                  <p:cNvPr id="138" name="Rounded Rectangle 137"/>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54" name="Rounded Rectangle 153"/>
                  <p:cNvSpPr/>
                  <p:nvPr/>
                </p:nvSpPr>
                <p:spPr>
                  <a:xfrm>
                    <a:off x="2265837" y="3331885"/>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58" name="Rounded Rectangle 157"/>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02" name="Group 201"/>
                <p:cNvGrpSpPr/>
                <p:nvPr/>
              </p:nvGrpSpPr>
              <p:grpSpPr>
                <a:xfrm>
                  <a:off x="2424836" y="2948620"/>
                  <a:ext cx="1289178" cy="761555"/>
                  <a:chOff x="1858157" y="3131071"/>
                  <a:chExt cx="1289178" cy="761555"/>
                </a:xfrm>
              </p:grpSpPr>
              <p:sp>
                <p:nvSpPr>
                  <p:cNvPr id="203" name="Rounded Rectangle 202"/>
                  <p:cNvSpPr/>
                  <p:nvPr/>
                </p:nvSpPr>
                <p:spPr>
                  <a:xfrm>
                    <a:off x="1858157" y="3131071"/>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08" name="Rounded Rectangle 207"/>
                  <p:cNvSpPr/>
                  <p:nvPr/>
                </p:nvSpPr>
                <p:spPr>
                  <a:xfrm>
                    <a:off x="2192165" y="3347004"/>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0" name="Rounded Rectangle 209"/>
                  <p:cNvSpPr/>
                  <p:nvPr/>
                </p:nvSpPr>
                <p:spPr>
                  <a:xfrm>
                    <a:off x="2461535" y="351082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1" name="Group 210"/>
                <p:cNvGrpSpPr/>
                <p:nvPr/>
              </p:nvGrpSpPr>
              <p:grpSpPr>
                <a:xfrm>
                  <a:off x="3367155" y="2786409"/>
                  <a:ext cx="1289178" cy="761555"/>
                  <a:chOff x="1759404" y="3134257"/>
                  <a:chExt cx="1289178" cy="761555"/>
                </a:xfrm>
              </p:grpSpPr>
              <p:sp>
                <p:nvSpPr>
                  <p:cNvPr id="212" name="Rounded Rectangle 211"/>
                  <p:cNvSpPr/>
                  <p:nvPr/>
                </p:nvSpPr>
                <p:spPr>
                  <a:xfrm>
                    <a:off x="1759404" y="3134257"/>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13" name="Rounded Rectangle 212"/>
                  <p:cNvSpPr/>
                  <p:nvPr/>
                </p:nvSpPr>
                <p:spPr>
                  <a:xfrm>
                    <a:off x="2093412" y="335019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5" name="Rounded Rectangle 214"/>
                  <p:cNvSpPr/>
                  <p:nvPr/>
                </p:nvSpPr>
                <p:spPr>
                  <a:xfrm>
                    <a:off x="2362782" y="3514006"/>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6" name="Group 215"/>
                <p:cNvGrpSpPr/>
                <p:nvPr/>
              </p:nvGrpSpPr>
              <p:grpSpPr>
                <a:xfrm>
                  <a:off x="4298993" y="2645401"/>
                  <a:ext cx="1289178" cy="761555"/>
                  <a:chOff x="1656290" y="3149098"/>
                  <a:chExt cx="1289178" cy="761555"/>
                </a:xfrm>
              </p:grpSpPr>
              <p:sp>
                <p:nvSpPr>
                  <p:cNvPr id="219" name="Rounded Rectangle 218"/>
                  <p:cNvSpPr/>
                  <p:nvPr/>
                </p:nvSpPr>
                <p:spPr>
                  <a:xfrm>
                    <a:off x="1656290" y="3149098"/>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22" name="Rounded Rectangle 221"/>
                  <p:cNvSpPr/>
                  <p:nvPr/>
                </p:nvSpPr>
                <p:spPr>
                  <a:xfrm>
                    <a:off x="1990298" y="336503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25" name="Rounded Rectangle 224"/>
                  <p:cNvSpPr/>
                  <p:nvPr/>
                </p:nvSpPr>
                <p:spPr>
                  <a:xfrm>
                    <a:off x="2259668" y="3528847"/>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grpSp>
        <p:sp>
          <p:nvSpPr>
            <p:cNvPr id="233" name="Left Brace 232"/>
            <p:cNvSpPr/>
            <p:nvPr/>
          </p:nvSpPr>
          <p:spPr>
            <a:xfrm>
              <a:off x="1637258" y="2589787"/>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TextBox 233"/>
            <p:cNvSpPr txBox="1"/>
            <p:nvPr/>
          </p:nvSpPr>
          <p:spPr>
            <a:xfrm>
              <a:off x="671682" y="3483556"/>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Physical</a:t>
              </a:r>
            </a:p>
            <a:p>
              <a:pPr algn="ctr"/>
              <a:r>
                <a:rPr lang="en-US" sz="1600" b="1">
                  <a:solidFill>
                    <a:schemeClr val="bg1"/>
                  </a:solidFill>
                  <a:latin typeface="Avenir Book" charset="0"/>
                  <a:ea typeface="Avenir Book" charset="0"/>
                  <a:cs typeface="Avenir Book" charset="0"/>
                </a:rPr>
                <a:t>Resources</a:t>
              </a:r>
            </a:p>
          </p:txBody>
        </p:sp>
      </p:grpSp>
      <p:sp>
        <p:nvSpPr>
          <p:cNvPr id="60" name="Rounded Rectangle 59"/>
          <p:cNvSpPr/>
          <p:nvPr/>
        </p:nvSpPr>
        <p:spPr>
          <a:xfrm>
            <a:off x="1636041" y="2114550"/>
            <a:ext cx="685800" cy="381806"/>
          </a:xfrm>
          <a:prstGeom prst="roundRect">
            <a:avLst/>
          </a:prstGeom>
          <a:solidFill>
            <a:schemeClr val="accent4">
              <a:alpha val="37000"/>
            </a:schemeClr>
          </a:solidFill>
          <a:ln>
            <a:noFill/>
          </a:ln>
          <a:effectLst>
            <a:outerShdw blurRad="50800" dist="38100" dir="10800000" algn="r" rotWithShape="0">
              <a:prstClr val="black">
                <a:alpha val="40000"/>
              </a:prstClr>
            </a:outerShdw>
          </a:effectLst>
          <a:scene3d>
            <a:camera prst="isometricOffAxis1Top"/>
            <a:lightRig rig="threePt" dir="t"/>
          </a:scene3d>
          <a:sp3d extrusionH="1333500">
            <a:contourClr>
              <a:schemeClr val="accent4">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Book" charset="0"/>
              <a:ea typeface="Avenir Book" charset="0"/>
              <a:cs typeface="Avenir Book" charset="0"/>
            </a:endParaRPr>
          </a:p>
        </p:txBody>
      </p:sp>
      <p:sp>
        <p:nvSpPr>
          <p:cNvPr id="97" name="Rounded Rectangle 96"/>
          <p:cNvSpPr/>
          <p:nvPr/>
        </p:nvSpPr>
        <p:spPr>
          <a:xfrm>
            <a:off x="2888833" y="2208030"/>
            <a:ext cx="685800" cy="381806"/>
          </a:xfrm>
          <a:prstGeom prst="roundRect">
            <a:avLst/>
          </a:prstGeom>
          <a:solidFill>
            <a:schemeClr val="accent4">
              <a:alpha val="37000"/>
            </a:schemeClr>
          </a:solidFill>
          <a:ln>
            <a:noFill/>
          </a:ln>
          <a:effectLst>
            <a:outerShdw blurRad="50800" dist="38100" dir="10800000" algn="r" rotWithShape="0">
              <a:prstClr val="black">
                <a:alpha val="40000"/>
              </a:prstClr>
            </a:outerShdw>
          </a:effectLst>
          <a:scene3d>
            <a:camera prst="isometricOffAxis1Top"/>
            <a:lightRig rig="threePt" dir="t"/>
          </a:scene3d>
          <a:sp3d extrusionH="1333500">
            <a:contourClr>
              <a:schemeClr val="accent4">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Book" charset="0"/>
              <a:ea typeface="Avenir Book" charset="0"/>
              <a:cs typeface="Avenir Book" charset="0"/>
            </a:endParaRPr>
          </a:p>
        </p:txBody>
      </p:sp>
      <p:sp>
        <p:nvSpPr>
          <p:cNvPr id="67" name="Rounded Rectangle 66"/>
          <p:cNvSpPr/>
          <p:nvPr/>
        </p:nvSpPr>
        <p:spPr>
          <a:xfrm>
            <a:off x="2235733" y="2508768"/>
            <a:ext cx="685800" cy="381806"/>
          </a:xfrm>
          <a:prstGeom prst="roundRect">
            <a:avLst/>
          </a:prstGeom>
          <a:solidFill>
            <a:schemeClr val="accent4">
              <a:alpha val="37000"/>
            </a:schemeClr>
          </a:solidFill>
          <a:ln>
            <a:noFill/>
          </a:ln>
          <a:effectLst>
            <a:outerShdw blurRad="50800" dist="38100" dir="10800000" algn="r" rotWithShape="0">
              <a:prstClr val="black">
                <a:alpha val="40000"/>
              </a:prstClr>
            </a:outerShdw>
          </a:effectLst>
          <a:scene3d>
            <a:camera prst="isometricOffAxis1Top"/>
            <a:lightRig rig="threePt" dir="t"/>
          </a:scene3d>
          <a:sp3d extrusionH="1333500">
            <a:contourClr>
              <a:schemeClr val="accent4">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Book" charset="0"/>
              <a:ea typeface="Avenir Book" charset="0"/>
              <a:cs typeface="Avenir Book" charset="0"/>
            </a:endParaRPr>
          </a:p>
        </p:txBody>
      </p:sp>
      <p:grpSp>
        <p:nvGrpSpPr>
          <p:cNvPr id="40" name="Group 39"/>
          <p:cNvGrpSpPr/>
          <p:nvPr/>
        </p:nvGrpSpPr>
        <p:grpSpPr>
          <a:xfrm>
            <a:off x="427280" y="1123950"/>
            <a:ext cx="5404278" cy="2636045"/>
            <a:chOff x="487485" y="1113750"/>
            <a:chExt cx="5404278" cy="2636045"/>
          </a:xfrm>
        </p:grpSpPr>
        <p:grpSp>
          <p:nvGrpSpPr>
            <p:cNvPr id="39" name="Group 38"/>
            <p:cNvGrpSpPr/>
            <p:nvPr/>
          </p:nvGrpSpPr>
          <p:grpSpPr>
            <a:xfrm>
              <a:off x="487485" y="1113750"/>
              <a:ext cx="5404278" cy="2636045"/>
              <a:chOff x="487485" y="1113750"/>
              <a:chExt cx="5404278" cy="2636045"/>
            </a:xfrm>
          </p:grpSpPr>
          <p:sp>
            <p:nvSpPr>
              <p:cNvPr id="13" name="Rectangle 12"/>
              <p:cNvSpPr/>
              <p:nvPr/>
            </p:nvSpPr>
            <p:spPr>
              <a:xfrm>
                <a:off x="1472163" y="1113750"/>
                <a:ext cx="4419600" cy="2362637"/>
              </a:xfrm>
              <a:prstGeom prst="rect">
                <a:avLst/>
              </a:prstGeom>
              <a:solidFill>
                <a:schemeClr val="bg1">
                  <a:lumMod val="65000"/>
                  <a:alpha val="76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 Brace 228"/>
              <p:cNvSpPr/>
              <p:nvPr/>
            </p:nvSpPr>
            <p:spPr>
              <a:xfrm>
                <a:off x="1453061" y="1601334"/>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TextBox 230"/>
              <p:cNvSpPr txBox="1"/>
              <p:nvPr/>
            </p:nvSpPr>
            <p:spPr>
              <a:xfrm>
                <a:off x="487485" y="2495103"/>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Virtual</a:t>
                </a:r>
              </a:p>
              <a:p>
                <a:pPr algn="ctr"/>
                <a:r>
                  <a:rPr lang="en-US" sz="1600" b="1">
                    <a:solidFill>
                      <a:schemeClr val="bg1"/>
                    </a:solidFill>
                    <a:latin typeface="Avenir Book" charset="0"/>
                    <a:ea typeface="Avenir Book" charset="0"/>
                    <a:cs typeface="Avenir Book" charset="0"/>
                  </a:rPr>
                  <a:t>Resources</a:t>
                </a:r>
              </a:p>
            </p:txBody>
          </p:sp>
        </p:grpSp>
        <p:cxnSp>
          <p:nvCxnSpPr>
            <p:cNvPr id="16" name="Straight Connector 15"/>
            <p:cNvCxnSpPr/>
            <p:nvPr/>
          </p:nvCxnSpPr>
          <p:spPr>
            <a:xfrm flipV="1">
              <a:off x="1044273" y="1764886"/>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95808" y="2056714"/>
              <a:ext cx="1276400" cy="767371"/>
              <a:chOff x="1695485" y="2040003"/>
              <a:chExt cx="1276400" cy="767371"/>
            </a:xfrm>
          </p:grpSpPr>
          <p:sp>
            <p:nvSpPr>
              <p:cNvPr id="103" name="Rounded Rectangle 10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08" name="Rounded Rectangle 107"/>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4" name="Rounded Rectangle 3"/>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grpSp>
        <p:grpSp>
          <p:nvGrpSpPr>
            <p:cNvPr id="162" name="Group 161"/>
            <p:cNvGrpSpPr/>
            <p:nvPr/>
          </p:nvGrpSpPr>
          <p:grpSpPr>
            <a:xfrm>
              <a:off x="2628017" y="1913778"/>
              <a:ext cx="1276400" cy="767371"/>
              <a:chOff x="1695485" y="2040003"/>
              <a:chExt cx="1276400" cy="767371"/>
            </a:xfrm>
          </p:grpSpPr>
          <p:sp>
            <p:nvSpPr>
              <p:cNvPr id="163" name="Rounded Rectangle 162"/>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64" name="Rounded Rectangle 163"/>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65" name="Rounded Rectangle 164"/>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8" name="Group 167"/>
            <p:cNvGrpSpPr/>
            <p:nvPr/>
          </p:nvGrpSpPr>
          <p:grpSpPr>
            <a:xfrm>
              <a:off x="3560549" y="1792014"/>
              <a:ext cx="1276400" cy="767371"/>
              <a:chOff x="1695485" y="2040003"/>
              <a:chExt cx="1276400" cy="767371"/>
            </a:xfrm>
          </p:grpSpPr>
          <p:sp>
            <p:nvSpPr>
              <p:cNvPr id="169" name="Rounded Rectangle 168"/>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70" name="Rounded Rectangle 169"/>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71" name="Rounded Rectangle 170"/>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72" name="Group 171"/>
            <p:cNvGrpSpPr/>
            <p:nvPr/>
          </p:nvGrpSpPr>
          <p:grpSpPr>
            <a:xfrm>
              <a:off x="4506593" y="1634504"/>
              <a:ext cx="1276400" cy="767371"/>
              <a:chOff x="1695485" y="2040003"/>
              <a:chExt cx="1276400" cy="767371"/>
            </a:xfrm>
          </p:grpSpPr>
          <p:sp>
            <p:nvSpPr>
              <p:cNvPr id="192" name="Rounded Rectangle 191"/>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93" name="Rounded Rectangle 19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94" name="Rounded Rectangle 193"/>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grpSp>
        <p:nvGrpSpPr>
          <p:cNvPr id="48" name="Group 47"/>
          <p:cNvGrpSpPr/>
          <p:nvPr/>
        </p:nvGrpSpPr>
        <p:grpSpPr>
          <a:xfrm>
            <a:off x="2520434" y="1909561"/>
            <a:ext cx="257486" cy="797477"/>
            <a:chOff x="762000" y="1195432"/>
            <a:chExt cx="394694" cy="441929"/>
          </a:xfrm>
          <a:effectLst>
            <a:outerShdw blurRad="50800" dist="38100" dir="10800000" algn="r" rotWithShape="0">
              <a:prstClr val="black">
                <a:alpha val="40000"/>
              </a:prstClr>
            </a:outerShdw>
          </a:effectLst>
          <a:scene3d>
            <a:camera prst="isometricOffAxis1Top"/>
            <a:lightRig rig="threePt" dir="t"/>
          </a:scene3d>
        </p:grpSpPr>
        <p:cxnSp>
          <p:nvCxnSpPr>
            <p:cNvPr id="45" name="Straight Connector 44"/>
            <p:cNvCxnSpPr/>
            <p:nvPr/>
          </p:nvCxnSpPr>
          <p:spPr>
            <a:xfrm>
              <a:off x="762000" y="1195432"/>
              <a:ext cx="197347" cy="0"/>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59347" y="1195432"/>
              <a:ext cx="0" cy="441929"/>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59347" y="1637361"/>
              <a:ext cx="197347" cy="0"/>
            </a:xfrm>
            <a:prstGeom prst="line">
              <a:avLst/>
            </a:prstGeom>
            <a:ln w="3175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787017" y="1857091"/>
            <a:ext cx="205855" cy="1355848"/>
            <a:chOff x="959347" y="1195432"/>
            <a:chExt cx="315550" cy="447054"/>
          </a:xfrm>
          <a:effectLst>
            <a:outerShdw blurRad="50800" dist="38100" dir="10800000" algn="r" rotWithShape="0">
              <a:prstClr val="black">
                <a:alpha val="40000"/>
              </a:prstClr>
            </a:outerShdw>
          </a:effectLst>
          <a:scene3d>
            <a:camera prst="isometricOffAxis1Top"/>
            <a:lightRig rig="threePt" dir="t"/>
          </a:scene3d>
        </p:grpSpPr>
        <p:cxnSp>
          <p:nvCxnSpPr>
            <p:cNvPr id="81" name="Straight Connector 80"/>
            <p:cNvCxnSpPr/>
            <p:nvPr/>
          </p:nvCxnSpPr>
          <p:spPr>
            <a:xfrm flipH="1">
              <a:off x="959349" y="1195432"/>
              <a:ext cx="289940" cy="0"/>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59347" y="1195432"/>
              <a:ext cx="0" cy="441929"/>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59347" y="1641371"/>
              <a:ext cx="315550" cy="1115"/>
            </a:xfrm>
            <a:prstGeom prst="line">
              <a:avLst/>
            </a:prstGeom>
            <a:ln w="3175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Rectangle 88"/>
          <p:cNvSpPr/>
          <p:nvPr/>
        </p:nvSpPr>
        <p:spPr>
          <a:xfrm>
            <a:off x="5233890" y="3574213"/>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91" name="Rectangle 90"/>
          <p:cNvSpPr/>
          <p:nvPr/>
        </p:nvSpPr>
        <p:spPr>
          <a:xfrm>
            <a:off x="4306671" y="371913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93" name="Rectangle 92"/>
          <p:cNvSpPr/>
          <p:nvPr/>
        </p:nvSpPr>
        <p:spPr>
          <a:xfrm>
            <a:off x="3362408" y="3871428"/>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94" name="Rectangle 93"/>
          <p:cNvSpPr/>
          <p:nvPr/>
        </p:nvSpPr>
        <p:spPr>
          <a:xfrm>
            <a:off x="2416164" y="401497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109" name="TextBox 108"/>
          <p:cNvSpPr txBox="1"/>
          <p:nvPr/>
        </p:nvSpPr>
        <p:spPr>
          <a:xfrm>
            <a:off x="6010615" y="1261229"/>
            <a:ext cx="3057185" cy="3139321"/>
          </a:xfrm>
          <a:prstGeom prst="rect">
            <a:avLst/>
          </a:prstGeom>
          <a:noFill/>
        </p:spPr>
        <p:txBody>
          <a:bodyPr wrap="square" rtlCol="0">
            <a:spAutoFit/>
          </a:bodyPr>
          <a:lstStyle/>
          <a:p>
            <a:pPr algn="ctr"/>
            <a:r>
              <a:rPr lang="en-US" sz="1800" b="1" i="1">
                <a:solidFill>
                  <a:schemeClr val="bg1"/>
                </a:solidFill>
                <a:latin typeface="Avenir Book" charset="0"/>
                <a:ea typeface="Avenir Book" charset="0"/>
                <a:cs typeface="Avenir Book" charset="0"/>
              </a:rPr>
              <a:t>Patented Algorithm:</a:t>
            </a:r>
          </a:p>
          <a:p>
            <a:pPr algn="ctr"/>
            <a:endParaRPr lang="en-US" sz="1800">
              <a:solidFill>
                <a:schemeClr val="bg1"/>
              </a:solidFill>
              <a:latin typeface="Avenir Book" charset="0"/>
              <a:ea typeface="Avenir Book" charset="0"/>
              <a:cs typeface="Avenir Book" charset="0"/>
            </a:endParaRPr>
          </a:p>
          <a:p>
            <a:pPr algn="ctr"/>
            <a:r>
              <a:rPr lang="en-US" sz="1800">
                <a:solidFill>
                  <a:schemeClr val="bg1"/>
                </a:solidFill>
                <a:latin typeface="Avenir Book" charset="0"/>
                <a:ea typeface="Avenir Book" charset="0"/>
                <a:cs typeface="Avenir Book" charset="0"/>
              </a:rPr>
              <a:t>Maps virtual resources to physical infrastructure</a:t>
            </a:r>
          </a:p>
          <a:p>
            <a:pPr algn="ctr"/>
            <a:endParaRPr lang="en-US" sz="1800">
              <a:solidFill>
                <a:schemeClr val="bg1"/>
              </a:solidFill>
              <a:latin typeface="Avenir Book" charset="0"/>
              <a:ea typeface="Avenir Book" charset="0"/>
              <a:cs typeface="Avenir Book" charset="0"/>
            </a:endParaRPr>
          </a:p>
          <a:p>
            <a:pPr algn="ctr"/>
            <a:r>
              <a:rPr lang="en-US" sz="1800">
                <a:solidFill>
                  <a:schemeClr val="bg1"/>
                </a:solidFill>
                <a:latin typeface="Avenir Book" charset="0"/>
                <a:ea typeface="Avenir Book" charset="0"/>
                <a:cs typeface="Avenir Book" charset="0"/>
              </a:rPr>
              <a:t>Load balances resources dynamically at runtime</a:t>
            </a:r>
          </a:p>
          <a:p>
            <a:pPr algn="ctr"/>
            <a:endParaRPr lang="en-US" sz="1800">
              <a:solidFill>
                <a:schemeClr val="bg1"/>
              </a:solidFill>
              <a:latin typeface="Avenir Book" charset="0"/>
              <a:ea typeface="Avenir Book" charset="0"/>
              <a:cs typeface="Avenir Book" charset="0"/>
            </a:endParaRPr>
          </a:p>
          <a:p>
            <a:pPr algn="ctr"/>
            <a:r>
              <a:rPr lang="en-US" sz="1800">
                <a:solidFill>
                  <a:schemeClr val="bg1"/>
                </a:solidFill>
                <a:latin typeface="Avenir Book" charset="0"/>
                <a:ea typeface="Avenir Book" charset="0"/>
                <a:cs typeface="Avenir Book" charset="0"/>
              </a:rPr>
              <a:t>Transparently migrates vCPUs and memory </a:t>
            </a:r>
          </a:p>
          <a:p>
            <a:pPr algn="ctr"/>
            <a:endParaRPr lang="en-US" sz="1800">
              <a:solidFill>
                <a:schemeClr val="bg1"/>
              </a:solidFill>
              <a:latin typeface="Avenir Book" charset="0"/>
              <a:ea typeface="Avenir Book" charset="0"/>
              <a:cs typeface="Avenir Book" charset="0"/>
            </a:endParaRPr>
          </a:p>
        </p:txBody>
      </p:sp>
      <p:sp>
        <p:nvSpPr>
          <p:cNvPr id="71" name="Rectangle 70">
            <a:extLst>
              <a:ext uri="{FF2B5EF4-FFF2-40B4-BE49-F238E27FC236}">
                <a16:creationId xmlns:a16="http://schemas.microsoft.com/office/drawing/2014/main" id="{3A8A58BB-0B67-A44A-BCFD-96402E19DD2A}"/>
              </a:ext>
            </a:extLst>
          </p:cNvPr>
          <p:cNvSpPr/>
          <p:nvPr/>
        </p:nvSpPr>
        <p:spPr>
          <a:xfrm>
            <a:off x="1105028" y="1305569"/>
            <a:ext cx="3165680" cy="338554"/>
          </a:xfrm>
          <a:prstGeom prst="rect">
            <a:avLst/>
          </a:prstGeom>
          <a:scene3d>
            <a:camera prst="perspectiveHeroicExtremeRightFacing">
              <a:rot lat="425556" lon="20438258" rev="295136"/>
            </a:camera>
            <a:lightRig rig="threePt" dir="t"/>
          </a:scene3d>
        </p:spPr>
        <p:txBody>
          <a:bodyPr wrap="square">
            <a:spAutoFit/>
          </a:bodyPr>
          <a:lstStyle/>
          <a:p>
            <a:pPr algn="ctr"/>
            <a:r>
              <a:rPr lang="en-IN" sz="1600" i="1">
                <a:solidFill>
                  <a:srgbClr val="FFC000"/>
                </a:solidFill>
                <a:latin typeface="Avenir Book" charset="0"/>
                <a:ea typeface="Avenir Book" charset="0"/>
                <a:cs typeface="Avenir Book" charset="0"/>
              </a:rPr>
              <a:t>Memory Page Migration</a:t>
            </a:r>
          </a:p>
        </p:txBody>
      </p:sp>
      <p:sp>
        <p:nvSpPr>
          <p:cNvPr id="72" name="TextBox 71">
            <a:extLst>
              <a:ext uri="{FF2B5EF4-FFF2-40B4-BE49-F238E27FC236}">
                <a16:creationId xmlns:a16="http://schemas.microsoft.com/office/drawing/2014/main" id="{1EE84A49-1F7E-A94C-B201-14D197CB7B56}"/>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12</a:t>
            </a:r>
          </a:p>
        </p:txBody>
      </p:sp>
    </p:spTree>
    <p:custDataLst>
      <p:tags r:id="rId1"/>
    </p:custDataLst>
    <p:extLst>
      <p:ext uri="{BB962C8B-B14F-4D97-AF65-F5344CB8AC3E}">
        <p14:creationId xmlns:p14="http://schemas.microsoft.com/office/powerpoint/2010/main" val="1271328195"/>
      </p:ext>
    </p:extLst>
  </p:cSld>
  <p:clrMapOvr>
    <a:masterClrMapping/>
  </p:clrMapOvr>
  <mc:AlternateContent xmlns:mc="http://schemas.openxmlformats.org/markup-compatibility/2006">
    <mc:Choice xmlns:p14="http://schemas.microsoft.com/office/powerpoint/2010/main" Requires="p14">
      <p:transition spd="slow" p14:dur="2000" advTm="57419"/>
    </mc:Choice>
    <mc:Fallback>
      <p:transition spd="slow" advTm="57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1000"/>
                                        <p:tgtEl>
                                          <p:spTgt spid="48"/>
                                        </p:tgtEl>
                                      </p:cBhvr>
                                    </p:animEffect>
                                    <p:set>
                                      <p:cBhvr>
                                        <p:cTn id="12" dur="1" fill="hold">
                                          <p:stCondLst>
                                            <p:cond delay="999"/>
                                          </p:stCondLst>
                                        </p:cTn>
                                        <p:tgtEl>
                                          <p:spTgt spid="48"/>
                                        </p:tgtEl>
                                        <p:attrNameLst>
                                          <p:attrName>style.visibility</p:attrName>
                                        </p:attrNameLst>
                                      </p:cBhvr>
                                      <p:to>
                                        <p:strVal val="hidden"/>
                                      </p:to>
                                    </p:set>
                                  </p:childTnLst>
                                </p:cTn>
                              </p:par>
                            </p:childTnLst>
                          </p:cTn>
                        </p:par>
                        <p:par>
                          <p:cTn id="13" fill="hold">
                            <p:stCondLst>
                              <p:cond delay="1000"/>
                            </p:stCondLst>
                            <p:childTnLst>
                              <p:par>
                                <p:cTn id="14" presetID="22" presetClass="exit" presetSubtype="4" fill="hold" grpId="0" nodeType="afterEffect">
                                  <p:stCondLst>
                                    <p:cond delay="0"/>
                                  </p:stCondLst>
                                  <p:childTnLst>
                                    <p:animEffect transition="out" filter="wipe(down)">
                                      <p:cBhvr>
                                        <p:cTn id="15" dur="1000"/>
                                        <p:tgtEl>
                                          <p:spTgt spid="97"/>
                                        </p:tgtEl>
                                      </p:cBhvr>
                                    </p:animEffect>
                                    <p:set>
                                      <p:cBhvr>
                                        <p:cTn id="16" dur="1" fill="hold">
                                          <p:stCondLst>
                                            <p:cond delay="999"/>
                                          </p:stCondLst>
                                        </p:cTn>
                                        <p:tgtEl>
                                          <p:spTgt spid="97"/>
                                        </p:tgtEl>
                                        <p:attrNameLst>
                                          <p:attrName>style.visibility</p:attrName>
                                        </p:attrNameLst>
                                      </p:cBhvr>
                                      <p:to>
                                        <p:strVal val="hidden"/>
                                      </p:to>
                                    </p:se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up)">
                                      <p:cBhvr>
                                        <p:cTn id="20" dur="1000"/>
                                        <p:tgtEl>
                                          <p:spTgt spid="67"/>
                                        </p:tgtEl>
                                      </p:cBhvr>
                                    </p:animEffect>
                                  </p:childTnLst>
                                </p:cTn>
                              </p:par>
                            </p:childTnLst>
                          </p:cTn>
                        </p:par>
                        <p:par>
                          <p:cTn id="21" fill="hold">
                            <p:stCondLst>
                              <p:cond delay="3000"/>
                            </p:stCondLst>
                            <p:childTnLst>
                              <p:par>
                                <p:cTn id="22" presetID="22" presetClass="entr" presetSubtype="8" fill="hold" nodeType="afterEffect">
                                  <p:stCondLst>
                                    <p:cond delay="1000"/>
                                  </p:stCondLst>
                                  <p:childTnLst>
                                    <p:set>
                                      <p:cBhvr>
                                        <p:cTn id="23" dur="1" fill="hold">
                                          <p:stCondLst>
                                            <p:cond delay="0"/>
                                          </p:stCondLst>
                                        </p:cTn>
                                        <p:tgtEl>
                                          <p:spTgt spid="80"/>
                                        </p:tgtEl>
                                        <p:attrNameLst>
                                          <p:attrName>style.visibility</p:attrName>
                                        </p:attrNameLst>
                                      </p:cBhvr>
                                      <p:to>
                                        <p:strVal val="visible"/>
                                      </p:to>
                                    </p:set>
                                    <p:animEffect transition="in" filter="wipe(left)">
                                      <p:cBhvr>
                                        <p:cTn id="24"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7" grpId="0" animBg="1"/>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562526" y="1524136"/>
            <a:ext cx="4645585" cy="588351"/>
            <a:chOff x="3354887" y="4157488"/>
            <a:chExt cx="4645585" cy="588351"/>
          </a:xfrm>
        </p:grpSpPr>
        <p:sp>
          <p:nvSpPr>
            <p:cNvPr id="76" name="Rectangle 75"/>
            <p:cNvSpPr/>
            <p:nvPr/>
          </p:nvSpPr>
          <p:spPr>
            <a:xfrm>
              <a:off x="3354887" y="4157488"/>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Application Software</a:t>
              </a:r>
            </a:p>
          </p:txBody>
        </p:sp>
        <p:sp>
          <p:nvSpPr>
            <p:cNvPr id="77" name="Rectangle 76"/>
            <p:cNvSpPr/>
            <p:nvPr/>
          </p:nvSpPr>
          <p:spPr>
            <a:xfrm>
              <a:off x="3580872" y="4302942"/>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Operating System</a:t>
              </a:r>
            </a:p>
          </p:txBody>
        </p:sp>
      </p:grpSp>
      <p:sp>
        <p:nvSpPr>
          <p:cNvPr id="3" name="TextBox 2"/>
          <p:cNvSpPr txBox="1"/>
          <p:nvPr/>
        </p:nvSpPr>
        <p:spPr>
          <a:xfrm>
            <a:off x="409909" y="87349"/>
            <a:ext cx="184666" cy="300082"/>
          </a:xfrm>
          <a:prstGeom prst="rect">
            <a:avLst/>
          </a:prstGeom>
          <a:noFill/>
        </p:spPr>
        <p:txBody>
          <a:bodyPr wrap="none" rtlCol="0">
            <a:spAutoFit/>
          </a:bodyPr>
          <a:lstStyle/>
          <a:p>
            <a:endParaRPr lang="en-US"/>
          </a:p>
        </p:txBody>
      </p:sp>
      <p:sp>
        <p:nvSpPr>
          <p:cNvPr id="5" name="Title 4"/>
          <p:cNvSpPr>
            <a:spLocks noGrp="1"/>
          </p:cNvSpPr>
          <p:nvPr>
            <p:ph type="title"/>
          </p:nvPr>
        </p:nvSpPr>
        <p:spPr/>
        <p:txBody>
          <a:bodyPr/>
          <a:lstStyle/>
          <a:p>
            <a:r>
              <a:rPr lang="en-US"/>
              <a:t>Machine Learning-Driven Self Optimization</a:t>
            </a:r>
          </a:p>
        </p:txBody>
      </p:sp>
      <p:grpSp>
        <p:nvGrpSpPr>
          <p:cNvPr id="38" name="Group 37"/>
          <p:cNvGrpSpPr/>
          <p:nvPr/>
        </p:nvGrpSpPr>
        <p:grpSpPr>
          <a:xfrm>
            <a:off x="611477" y="2183673"/>
            <a:ext cx="5500518" cy="2859375"/>
            <a:chOff x="671682" y="1878873"/>
            <a:chExt cx="5500518" cy="2859375"/>
          </a:xfrm>
        </p:grpSpPr>
        <p:grpSp>
          <p:nvGrpSpPr>
            <p:cNvPr id="35" name="Group 34"/>
            <p:cNvGrpSpPr/>
            <p:nvPr/>
          </p:nvGrpSpPr>
          <p:grpSpPr>
            <a:xfrm>
              <a:off x="1518406" y="1878873"/>
              <a:ext cx="4653794" cy="2837611"/>
              <a:chOff x="1320026" y="1878873"/>
              <a:chExt cx="4653794" cy="2837611"/>
            </a:xfrm>
          </p:grpSpPr>
          <p:sp>
            <p:nvSpPr>
              <p:cNvPr id="200" name="Rectangle 199"/>
              <p:cNvSpPr/>
              <p:nvPr/>
            </p:nvSpPr>
            <p:spPr>
              <a:xfrm>
                <a:off x="4440332" y="1878873"/>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505953" y="2025507"/>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565794" y="2177080"/>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621531" y="2317368"/>
                <a:ext cx="942851" cy="2399116"/>
              </a:xfrm>
              <a:prstGeom prst="rect">
                <a:avLst/>
              </a:prstGeom>
              <a:solidFill>
                <a:schemeClr val="bg1">
                  <a:lumMod val="65000"/>
                  <a:alpha val="49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320026" y="2645401"/>
                <a:ext cx="4653794" cy="1194585"/>
                <a:chOff x="1320026" y="2645401"/>
                <a:chExt cx="4653794" cy="1194585"/>
              </a:xfrm>
            </p:grpSpPr>
            <p:cxnSp>
              <p:nvCxnSpPr>
                <p:cNvPr id="150" name="Straight Connector 149"/>
                <p:cNvCxnSpPr/>
                <p:nvPr/>
              </p:nvCxnSpPr>
              <p:spPr>
                <a:xfrm flipV="1">
                  <a:off x="1320026" y="2833837"/>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501189" y="3078431"/>
                  <a:ext cx="1289178" cy="761555"/>
                  <a:chOff x="1931829" y="3115952"/>
                  <a:chExt cx="1289178" cy="761555"/>
                </a:xfrm>
              </p:grpSpPr>
              <p:sp>
                <p:nvSpPr>
                  <p:cNvPr id="138" name="Rounded Rectangle 137"/>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54" name="Rounded Rectangle 153"/>
                  <p:cNvSpPr/>
                  <p:nvPr/>
                </p:nvSpPr>
                <p:spPr>
                  <a:xfrm>
                    <a:off x="2265837" y="3331885"/>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58" name="Rounded Rectangle 157"/>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02" name="Group 201"/>
                <p:cNvGrpSpPr/>
                <p:nvPr/>
              </p:nvGrpSpPr>
              <p:grpSpPr>
                <a:xfrm>
                  <a:off x="2424836" y="2948620"/>
                  <a:ext cx="1289178" cy="761555"/>
                  <a:chOff x="1858157" y="3131071"/>
                  <a:chExt cx="1289178" cy="761555"/>
                </a:xfrm>
              </p:grpSpPr>
              <p:sp>
                <p:nvSpPr>
                  <p:cNvPr id="203" name="Rounded Rectangle 202"/>
                  <p:cNvSpPr/>
                  <p:nvPr/>
                </p:nvSpPr>
                <p:spPr>
                  <a:xfrm>
                    <a:off x="1858157" y="3131071"/>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08" name="Rounded Rectangle 207"/>
                  <p:cNvSpPr/>
                  <p:nvPr/>
                </p:nvSpPr>
                <p:spPr>
                  <a:xfrm>
                    <a:off x="2192165" y="3347004"/>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0" name="Rounded Rectangle 209"/>
                  <p:cNvSpPr/>
                  <p:nvPr/>
                </p:nvSpPr>
                <p:spPr>
                  <a:xfrm>
                    <a:off x="2461535" y="351082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1" name="Group 210"/>
                <p:cNvGrpSpPr/>
                <p:nvPr/>
              </p:nvGrpSpPr>
              <p:grpSpPr>
                <a:xfrm>
                  <a:off x="3367155" y="2786409"/>
                  <a:ext cx="1289178" cy="761555"/>
                  <a:chOff x="1759404" y="3134257"/>
                  <a:chExt cx="1289178" cy="761555"/>
                </a:xfrm>
              </p:grpSpPr>
              <p:sp>
                <p:nvSpPr>
                  <p:cNvPr id="212" name="Rounded Rectangle 211"/>
                  <p:cNvSpPr/>
                  <p:nvPr/>
                </p:nvSpPr>
                <p:spPr>
                  <a:xfrm>
                    <a:off x="1759404" y="3134257"/>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13" name="Rounded Rectangle 212"/>
                  <p:cNvSpPr/>
                  <p:nvPr/>
                </p:nvSpPr>
                <p:spPr>
                  <a:xfrm>
                    <a:off x="2093412" y="335019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5" name="Rounded Rectangle 214"/>
                  <p:cNvSpPr/>
                  <p:nvPr/>
                </p:nvSpPr>
                <p:spPr>
                  <a:xfrm>
                    <a:off x="2362782" y="3514006"/>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6" name="Group 215"/>
                <p:cNvGrpSpPr/>
                <p:nvPr/>
              </p:nvGrpSpPr>
              <p:grpSpPr>
                <a:xfrm>
                  <a:off x="4298993" y="2645401"/>
                  <a:ext cx="1289178" cy="761555"/>
                  <a:chOff x="1656290" y="3149098"/>
                  <a:chExt cx="1289178" cy="761555"/>
                </a:xfrm>
              </p:grpSpPr>
              <p:sp>
                <p:nvSpPr>
                  <p:cNvPr id="219" name="Rounded Rectangle 218"/>
                  <p:cNvSpPr/>
                  <p:nvPr/>
                </p:nvSpPr>
                <p:spPr>
                  <a:xfrm>
                    <a:off x="1656290" y="3149098"/>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22" name="Rounded Rectangle 221"/>
                  <p:cNvSpPr/>
                  <p:nvPr/>
                </p:nvSpPr>
                <p:spPr>
                  <a:xfrm>
                    <a:off x="1990298" y="336503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25" name="Rounded Rectangle 224"/>
                  <p:cNvSpPr/>
                  <p:nvPr/>
                </p:nvSpPr>
                <p:spPr>
                  <a:xfrm>
                    <a:off x="2259668" y="3528847"/>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grpSp>
        <p:sp>
          <p:nvSpPr>
            <p:cNvPr id="233" name="Left Brace 232"/>
            <p:cNvSpPr/>
            <p:nvPr/>
          </p:nvSpPr>
          <p:spPr>
            <a:xfrm>
              <a:off x="1637258" y="2589787"/>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TextBox 233"/>
            <p:cNvSpPr txBox="1"/>
            <p:nvPr/>
          </p:nvSpPr>
          <p:spPr>
            <a:xfrm>
              <a:off x="671682" y="3483556"/>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Physical</a:t>
              </a:r>
            </a:p>
            <a:p>
              <a:pPr algn="ctr"/>
              <a:r>
                <a:rPr lang="en-US" sz="1600" b="1">
                  <a:solidFill>
                    <a:schemeClr val="bg1"/>
                  </a:solidFill>
                  <a:latin typeface="Avenir Book" charset="0"/>
                  <a:ea typeface="Avenir Book" charset="0"/>
                  <a:cs typeface="Avenir Book" charset="0"/>
                </a:rPr>
                <a:t>Resources</a:t>
              </a:r>
            </a:p>
          </p:txBody>
        </p:sp>
      </p:grpSp>
      <p:sp>
        <p:nvSpPr>
          <p:cNvPr id="60" name="Rounded Rectangle 59"/>
          <p:cNvSpPr/>
          <p:nvPr/>
        </p:nvSpPr>
        <p:spPr>
          <a:xfrm>
            <a:off x="1636041" y="2114550"/>
            <a:ext cx="685800" cy="381806"/>
          </a:xfrm>
          <a:prstGeom prst="roundRect">
            <a:avLst/>
          </a:prstGeom>
          <a:solidFill>
            <a:schemeClr val="accent4">
              <a:alpha val="37000"/>
            </a:schemeClr>
          </a:solidFill>
          <a:ln>
            <a:noFill/>
          </a:ln>
          <a:effectLst>
            <a:outerShdw blurRad="50800" dist="38100" dir="10800000" algn="r" rotWithShape="0">
              <a:prstClr val="black">
                <a:alpha val="40000"/>
              </a:prstClr>
            </a:outerShdw>
          </a:effectLst>
          <a:scene3d>
            <a:camera prst="isometricOffAxis1Top"/>
            <a:lightRig rig="threePt" dir="t"/>
          </a:scene3d>
          <a:sp3d extrusionH="1333500">
            <a:contourClr>
              <a:schemeClr val="accent4">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Book" charset="0"/>
              <a:ea typeface="Avenir Book" charset="0"/>
              <a:cs typeface="Avenir Book" charset="0"/>
            </a:endParaRPr>
          </a:p>
        </p:txBody>
      </p:sp>
      <p:sp>
        <p:nvSpPr>
          <p:cNvPr id="97" name="Rounded Rectangle 96"/>
          <p:cNvSpPr/>
          <p:nvPr/>
        </p:nvSpPr>
        <p:spPr>
          <a:xfrm>
            <a:off x="2888833" y="2208030"/>
            <a:ext cx="685800" cy="381806"/>
          </a:xfrm>
          <a:prstGeom prst="roundRect">
            <a:avLst/>
          </a:prstGeom>
          <a:solidFill>
            <a:schemeClr val="accent4">
              <a:alpha val="37000"/>
            </a:schemeClr>
          </a:solidFill>
          <a:ln>
            <a:noFill/>
          </a:ln>
          <a:effectLst>
            <a:outerShdw blurRad="50800" dist="38100" dir="10800000" algn="r" rotWithShape="0">
              <a:prstClr val="black">
                <a:alpha val="40000"/>
              </a:prstClr>
            </a:outerShdw>
          </a:effectLst>
          <a:scene3d>
            <a:camera prst="isometricOffAxis1Top"/>
            <a:lightRig rig="threePt" dir="t"/>
          </a:scene3d>
          <a:sp3d extrusionH="1333500">
            <a:contourClr>
              <a:schemeClr val="accent4">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Book" charset="0"/>
              <a:ea typeface="Avenir Book" charset="0"/>
              <a:cs typeface="Avenir Book" charset="0"/>
            </a:endParaRPr>
          </a:p>
        </p:txBody>
      </p:sp>
      <p:sp>
        <p:nvSpPr>
          <p:cNvPr id="67" name="Rounded Rectangle 66"/>
          <p:cNvSpPr/>
          <p:nvPr/>
        </p:nvSpPr>
        <p:spPr>
          <a:xfrm>
            <a:off x="2562438" y="1989699"/>
            <a:ext cx="685800" cy="381806"/>
          </a:xfrm>
          <a:prstGeom prst="roundRect">
            <a:avLst/>
          </a:prstGeom>
          <a:solidFill>
            <a:schemeClr val="accent4">
              <a:alpha val="37000"/>
            </a:schemeClr>
          </a:solidFill>
          <a:ln>
            <a:noFill/>
          </a:ln>
          <a:effectLst>
            <a:outerShdw blurRad="50800" dist="38100" dir="10800000" algn="r" rotWithShape="0">
              <a:prstClr val="black">
                <a:alpha val="40000"/>
              </a:prstClr>
            </a:outerShdw>
          </a:effectLst>
          <a:scene3d>
            <a:camera prst="isometricOffAxis1Top"/>
            <a:lightRig rig="threePt" dir="t"/>
          </a:scene3d>
          <a:sp3d extrusionH="1333500">
            <a:contourClr>
              <a:schemeClr val="accent4">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Book" charset="0"/>
              <a:ea typeface="Avenir Book" charset="0"/>
              <a:cs typeface="Avenir Book" charset="0"/>
            </a:endParaRPr>
          </a:p>
        </p:txBody>
      </p:sp>
      <p:grpSp>
        <p:nvGrpSpPr>
          <p:cNvPr id="40" name="Group 39"/>
          <p:cNvGrpSpPr/>
          <p:nvPr/>
        </p:nvGrpSpPr>
        <p:grpSpPr>
          <a:xfrm>
            <a:off x="427280" y="1123950"/>
            <a:ext cx="5404278" cy="2636045"/>
            <a:chOff x="487485" y="1113750"/>
            <a:chExt cx="5404278" cy="2636045"/>
          </a:xfrm>
        </p:grpSpPr>
        <p:grpSp>
          <p:nvGrpSpPr>
            <p:cNvPr id="39" name="Group 38"/>
            <p:cNvGrpSpPr/>
            <p:nvPr/>
          </p:nvGrpSpPr>
          <p:grpSpPr>
            <a:xfrm>
              <a:off x="487485" y="1113750"/>
              <a:ext cx="5404278" cy="2636045"/>
              <a:chOff x="487485" y="1113750"/>
              <a:chExt cx="5404278" cy="2636045"/>
            </a:xfrm>
          </p:grpSpPr>
          <p:sp>
            <p:nvSpPr>
              <p:cNvPr id="13" name="Rectangle 12"/>
              <p:cNvSpPr/>
              <p:nvPr/>
            </p:nvSpPr>
            <p:spPr>
              <a:xfrm>
                <a:off x="1472163" y="1113750"/>
                <a:ext cx="4419600" cy="2362637"/>
              </a:xfrm>
              <a:prstGeom prst="rect">
                <a:avLst/>
              </a:prstGeom>
              <a:solidFill>
                <a:schemeClr val="bg1">
                  <a:lumMod val="65000"/>
                  <a:alpha val="7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 Brace 228"/>
              <p:cNvSpPr/>
              <p:nvPr/>
            </p:nvSpPr>
            <p:spPr>
              <a:xfrm>
                <a:off x="1453061" y="1601334"/>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TextBox 230"/>
              <p:cNvSpPr txBox="1"/>
              <p:nvPr/>
            </p:nvSpPr>
            <p:spPr>
              <a:xfrm>
                <a:off x="487485" y="2495103"/>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Virtual</a:t>
                </a:r>
              </a:p>
              <a:p>
                <a:pPr algn="ctr"/>
                <a:r>
                  <a:rPr lang="en-US" sz="1600" b="1">
                    <a:solidFill>
                      <a:schemeClr val="bg1"/>
                    </a:solidFill>
                    <a:latin typeface="Avenir Book" charset="0"/>
                    <a:ea typeface="Avenir Book" charset="0"/>
                    <a:cs typeface="Avenir Book" charset="0"/>
                  </a:rPr>
                  <a:t>Resources</a:t>
                </a:r>
              </a:p>
            </p:txBody>
          </p:sp>
        </p:grpSp>
        <p:cxnSp>
          <p:nvCxnSpPr>
            <p:cNvPr id="16" name="Straight Connector 15"/>
            <p:cNvCxnSpPr/>
            <p:nvPr/>
          </p:nvCxnSpPr>
          <p:spPr>
            <a:xfrm flipV="1">
              <a:off x="1044273" y="1764886"/>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95808" y="2056714"/>
              <a:ext cx="1276400" cy="767371"/>
              <a:chOff x="1695485" y="2040003"/>
              <a:chExt cx="1276400" cy="767371"/>
            </a:xfrm>
          </p:grpSpPr>
          <p:sp>
            <p:nvSpPr>
              <p:cNvPr id="103" name="Rounded Rectangle 10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08" name="Rounded Rectangle 107"/>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4" name="Rounded Rectangle 3"/>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grpSp>
        <p:grpSp>
          <p:nvGrpSpPr>
            <p:cNvPr id="162" name="Group 161"/>
            <p:cNvGrpSpPr/>
            <p:nvPr/>
          </p:nvGrpSpPr>
          <p:grpSpPr>
            <a:xfrm>
              <a:off x="2628017" y="1913778"/>
              <a:ext cx="1276400" cy="767371"/>
              <a:chOff x="1695485" y="2040003"/>
              <a:chExt cx="1276400" cy="767371"/>
            </a:xfrm>
          </p:grpSpPr>
          <p:sp>
            <p:nvSpPr>
              <p:cNvPr id="163" name="Rounded Rectangle 162"/>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64" name="Rounded Rectangle 163"/>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65" name="Rounded Rectangle 164"/>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8" name="Group 167"/>
            <p:cNvGrpSpPr/>
            <p:nvPr/>
          </p:nvGrpSpPr>
          <p:grpSpPr>
            <a:xfrm>
              <a:off x="3560549" y="1792014"/>
              <a:ext cx="1276400" cy="767371"/>
              <a:chOff x="1695485" y="2040003"/>
              <a:chExt cx="1276400" cy="767371"/>
            </a:xfrm>
          </p:grpSpPr>
          <p:sp>
            <p:nvSpPr>
              <p:cNvPr id="169" name="Rounded Rectangle 168"/>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70" name="Rounded Rectangle 169"/>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71" name="Rounded Rectangle 170"/>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72" name="Group 171"/>
            <p:cNvGrpSpPr/>
            <p:nvPr/>
          </p:nvGrpSpPr>
          <p:grpSpPr>
            <a:xfrm>
              <a:off x="4506593" y="1634504"/>
              <a:ext cx="1276400" cy="767371"/>
              <a:chOff x="1695485" y="2040003"/>
              <a:chExt cx="1276400" cy="767371"/>
            </a:xfrm>
          </p:grpSpPr>
          <p:sp>
            <p:nvSpPr>
              <p:cNvPr id="192" name="Rounded Rectangle 191"/>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93" name="Rounded Rectangle 19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94" name="Rounded Rectangle 193"/>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grpSp>
        <p:nvGrpSpPr>
          <p:cNvPr id="48" name="Group 47"/>
          <p:cNvGrpSpPr/>
          <p:nvPr/>
        </p:nvGrpSpPr>
        <p:grpSpPr>
          <a:xfrm>
            <a:off x="2520434" y="1909561"/>
            <a:ext cx="257486" cy="797477"/>
            <a:chOff x="762000" y="1195432"/>
            <a:chExt cx="394694" cy="441929"/>
          </a:xfrm>
          <a:effectLst>
            <a:outerShdw blurRad="50800" dist="38100" dir="10800000" algn="r" rotWithShape="0">
              <a:prstClr val="black">
                <a:alpha val="40000"/>
              </a:prstClr>
            </a:outerShdw>
          </a:effectLst>
          <a:scene3d>
            <a:camera prst="isometricOffAxis1Top"/>
            <a:lightRig rig="threePt" dir="t"/>
          </a:scene3d>
        </p:grpSpPr>
        <p:cxnSp>
          <p:nvCxnSpPr>
            <p:cNvPr id="45" name="Straight Connector 44"/>
            <p:cNvCxnSpPr/>
            <p:nvPr/>
          </p:nvCxnSpPr>
          <p:spPr>
            <a:xfrm>
              <a:off x="762000" y="1195432"/>
              <a:ext cx="197347" cy="0"/>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59347" y="1195432"/>
              <a:ext cx="0" cy="441929"/>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59347" y="1637361"/>
              <a:ext cx="197347" cy="0"/>
            </a:xfrm>
            <a:prstGeom prst="line">
              <a:avLst/>
            </a:prstGeom>
            <a:ln w="3175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579618" y="1907489"/>
            <a:ext cx="205855" cy="774320"/>
            <a:chOff x="959347" y="1195432"/>
            <a:chExt cx="315550" cy="447054"/>
          </a:xfrm>
          <a:effectLst>
            <a:outerShdw blurRad="50800" dist="38100" dir="10800000" algn="r" rotWithShape="0">
              <a:prstClr val="black">
                <a:alpha val="40000"/>
              </a:prstClr>
            </a:outerShdw>
          </a:effectLst>
          <a:scene3d>
            <a:camera prst="isometricOffAxis1Top"/>
            <a:lightRig rig="threePt" dir="t"/>
          </a:scene3d>
        </p:grpSpPr>
        <p:cxnSp>
          <p:nvCxnSpPr>
            <p:cNvPr id="81" name="Straight Connector 80"/>
            <p:cNvCxnSpPr/>
            <p:nvPr/>
          </p:nvCxnSpPr>
          <p:spPr>
            <a:xfrm flipH="1">
              <a:off x="959349" y="1195432"/>
              <a:ext cx="289940" cy="0"/>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59347" y="1195432"/>
              <a:ext cx="0" cy="441929"/>
            </a:xfrm>
            <a:prstGeom prst="line">
              <a:avLst/>
            </a:prstGeom>
            <a:ln w="317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59347" y="1641371"/>
              <a:ext cx="315550" cy="1115"/>
            </a:xfrm>
            <a:prstGeom prst="line">
              <a:avLst/>
            </a:prstGeom>
            <a:ln w="3175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rc 6"/>
          <p:cNvSpPr/>
          <p:nvPr/>
        </p:nvSpPr>
        <p:spPr>
          <a:xfrm flipH="1">
            <a:off x="2052756" y="1934986"/>
            <a:ext cx="803003" cy="609600"/>
          </a:xfrm>
          <a:prstGeom prst="arc">
            <a:avLst>
              <a:gd name="adj1" fmla="val 11802722"/>
              <a:gd name="adj2" fmla="val 21134945"/>
            </a:avLst>
          </a:prstGeom>
          <a:ln w="25400" cap="rnd">
            <a:solidFill>
              <a:schemeClr val="accent4"/>
            </a:solidFill>
            <a:headEnd type="triangle"/>
          </a:ln>
          <a:effectLst>
            <a:glow rad="63500">
              <a:schemeClr val="accent4">
                <a:alpha val="28000"/>
              </a:schemeClr>
            </a:glow>
          </a:effectLst>
          <a:scene3d>
            <a:camera prst="isometricRightUp">
              <a:rot lat="73546" lon="21291996" rev="23599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ectangle 77"/>
          <p:cNvSpPr/>
          <p:nvPr/>
        </p:nvSpPr>
        <p:spPr>
          <a:xfrm>
            <a:off x="5233890" y="3574213"/>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79" name="Rectangle 78"/>
          <p:cNvSpPr/>
          <p:nvPr/>
        </p:nvSpPr>
        <p:spPr>
          <a:xfrm>
            <a:off x="4306671" y="371913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84" name="Rectangle 83"/>
          <p:cNvSpPr/>
          <p:nvPr/>
        </p:nvSpPr>
        <p:spPr>
          <a:xfrm>
            <a:off x="3362408" y="3871428"/>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85" name="Rectangle 84"/>
          <p:cNvSpPr/>
          <p:nvPr/>
        </p:nvSpPr>
        <p:spPr>
          <a:xfrm>
            <a:off x="2416164" y="401497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89" name="TextBox 88"/>
          <p:cNvSpPr txBox="1"/>
          <p:nvPr/>
        </p:nvSpPr>
        <p:spPr>
          <a:xfrm>
            <a:off x="6010615" y="1261229"/>
            <a:ext cx="3057185" cy="3139321"/>
          </a:xfrm>
          <a:prstGeom prst="rect">
            <a:avLst/>
          </a:prstGeom>
          <a:noFill/>
        </p:spPr>
        <p:txBody>
          <a:bodyPr wrap="square" rtlCol="0">
            <a:spAutoFit/>
          </a:bodyPr>
          <a:lstStyle/>
          <a:p>
            <a:pPr algn="ctr"/>
            <a:r>
              <a:rPr lang="en-US" sz="1800" b="1" i="1">
                <a:solidFill>
                  <a:schemeClr val="bg1"/>
                </a:solidFill>
                <a:latin typeface="Avenir Book" charset="0"/>
                <a:ea typeface="Avenir Book" charset="0"/>
                <a:cs typeface="Avenir Book" charset="0"/>
              </a:rPr>
              <a:t>Patented Algorithm:</a:t>
            </a:r>
          </a:p>
          <a:p>
            <a:pPr algn="ctr"/>
            <a:endParaRPr lang="en-US" sz="1800">
              <a:solidFill>
                <a:schemeClr val="bg1"/>
              </a:solidFill>
              <a:latin typeface="Avenir Book" charset="0"/>
              <a:ea typeface="Avenir Book" charset="0"/>
              <a:cs typeface="Avenir Book" charset="0"/>
            </a:endParaRPr>
          </a:p>
          <a:p>
            <a:pPr algn="ctr"/>
            <a:r>
              <a:rPr lang="en-US" sz="1800">
                <a:solidFill>
                  <a:schemeClr val="bg1"/>
                </a:solidFill>
                <a:latin typeface="Avenir Book" charset="0"/>
                <a:ea typeface="Avenir Book" charset="0"/>
                <a:cs typeface="Avenir Book" charset="0"/>
              </a:rPr>
              <a:t>Maps virtual resources to physical infrastructure</a:t>
            </a:r>
          </a:p>
          <a:p>
            <a:pPr algn="ctr"/>
            <a:endParaRPr lang="en-US" sz="1800">
              <a:solidFill>
                <a:schemeClr val="bg1"/>
              </a:solidFill>
              <a:latin typeface="Avenir Book" charset="0"/>
              <a:ea typeface="Avenir Book" charset="0"/>
              <a:cs typeface="Avenir Book" charset="0"/>
            </a:endParaRPr>
          </a:p>
          <a:p>
            <a:pPr algn="ctr"/>
            <a:r>
              <a:rPr lang="en-US" sz="1800">
                <a:solidFill>
                  <a:schemeClr val="bg1"/>
                </a:solidFill>
                <a:latin typeface="Avenir Book" charset="0"/>
                <a:ea typeface="Avenir Book" charset="0"/>
                <a:cs typeface="Avenir Book" charset="0"/>
              </a:rPr>
              <a:t>Load balances resources dynamically at runtime</a:t>
            </a:r>
          </a:p>
          <a:p>
            <a:pPr algn="ctr"/>
            <a:endParaRPr lang="en-US" sz="1800">
              <a:solidFill>
                <a:schemeClr val="bg1"/>
              </a:solidFill>
              <a:latin typeface="Avenir Book" charset="0"/>
              <a:ea typeface="Avenir Book" charset="0"/>
              <a:cs typeface="Avenir Book" charset="0"/>
            </a:endParaRPr>
          </a:p>
          <a:p>
            <a:pPr algn="ctr"/>
            <a:r>
              <a:rPr lang="en-US" sz="1800">
                <a:solidFill>
                  <a:schemeClr val="bg1"/>
                </a:solidFill>
                <a:latin typeface="Avenir Book" charset="0"/>
                <a:ea typeface="Avenir Book" charset="0"/>
                <a:cs typeface="Avenir Book" charset="0"/>
              </a:rPr>
              <a:t>Transparently migrates vCPUs and memory </a:t>
            </a:r>
          </a:p>
          <a:p>
            <a:pPr algn="ctr"/>
            <a:endParaRPr lang="en-US" sz="1800">
              <a:solidFill>
                <a:schemeClr val="bg1"/>
              </a:solidFill>
              <a:latin typeface="Avenir Book" charset="0"/>
              <a:ea typeface="Avenir Book" charset="0"/>
              <a:cs typeface="Avenir Book" charset="0"/>
            </a:endParaRPr>
          </a:p>
        </p:txBody>
      </p:sp>
      <p:sp>
        <p:nvSpPr>
          <p:cNvPr id="73" name="Rectangle 72">
            <a:extLst>
              <a:ext uri="{FF2B5EF4-FFF2-40B4-BE49-F238E27FC236}">
                <a16:creationId xmlns:a16="http://schemas.microsoft.com/office/drawing/2014/main" id="{E47C5874-0D86-8B46-A7DA-760F8C1A9F96}"/>
              </a:ext>
            </a:extLst>
          </p:cNvPr>
          <p:cNvSpPr/>
          <p:nvPr/>
        </p:nvSpPr>
        <p:spPr>
          <a:xfrm>
            <a:off x="1105028" y="1305569"/>
            <a:ext cx="3165680" cy="338554"/>
          </a:xfrm>
          <a:prstGeom prst="rect">
            <a:avLst/>
          </a:prstGeom>
          <a:scene3d>
            <a:camera prst="perspectiveHeroicExtremeRightFacing">
              <a:rot lat="425556" lon="20438258" rev="295136"/>
            </a:camera>
            <a:lightRig rig="threePt" dir="t"/>
          </a:scene3d>
        </p:spPr>
        <p:txBody>
          <a:bodyPr wrap="square">
            <a:spAutoFit/>
          </a:bodyPr>
          <a:lstStyle/>
          <a:p>
            <a:pPr algn="ctr"/>
            <a:r>
              <a:rPr lang="en-IN" sz="1600" i="1">
                <a:solidFill>
                  <a:srgbClr val="FFC000"/>
                </a:solidFill>
                <a:latin typeface="Avenir Book" charset="0"/>
                <a:ea typeface="Avenir Book" charset="0"/>
                <a:cs typeface="Avenir Book" charset="0"/>
              </a:rPr>
              <a:t>Virtual CPU Migration</a:t>
            </a:r>
          </a:p>
        </p:txBody>
      </p:sp>
      <p:sp>
        <p:nvSpPr>
          <p:cNvPr id="74" name="TextBox 73">
            <a:extLst>
              <a:ext uri="{FF2B5EF4-FFF2-40B4-BE49-F238E27FC236}">
                <a16:creationId xmlns:a16="http://schemas.microsoft.com/office/drawing/2014/main" id="{81805684-BF62-5045-8E4E-36CED7841985}"/>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13</a:t>
            </a:r>
          </a:p>
        </p:txBody>
      </p:sp>
    </p:spTree>
    <p:custDataLst>
      <p:tags r:id="rId1"/>
    </p:custDataLst>
    <p:extLst>
      <p:ext uri="{BB962C8B-B14F-4D97-AF65-F5344CB8AC3E}">
        <p14:creationId xmlns:p14="http://schemas.microsoft.com/office/powerpoint/2010/main" val="3385998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1000"/>
                                        <p:tgtEl>
                                          <p:spTgt spid="97"/>
                                        </p:tgtEl>
                                      </p:cBhvr>
                                    </p:animEffect>
                                    <p:set>
                                      <p:cBhvr>
                                        <p:cTn id="12" dur="1" fill="hold">
                                          <p:stCondLst>
                                            <p:cond delay="999"/>
                                          </p:stCondLst>
                                        </p:cTn>
                                        <p:tgtEl>
                                          <p:spTgt spid="97"/>
                                        </p:tgtEl>
                                        <p:attrNameLst>
                                          <p:attrName>style.visibility</p:attrName>
                                        </p:attrNameLst>
                                      </p:cBhvr>
                                      <p:to>
                                        <p:strVal val="hidden"/>
                                      </p:to>
                                    </p:set>
                                  </p:childTnLst>
                                </p:cTn>
                              </p:par>
                              <p:par>
                                <p:cTn id="13" presetID="22" presetClass="exit" presetSubtype="4" fill="hold" grpId="0" nodeType="withEffect">
                                  <p:stCondLst>
                                    <p:cond delay="0"/>
                                  </p:stCondLst>
                                  <p:childTnLst>
                                    <p:animEffect transition="out" filter="wipe(down)">
                                      <p:cBhvr>
                                        <p:cTn id="14" dur="1000"/>
                                        <p:tgtEl>
                                          <p:spTgt spid="60"/>
                                        </p:tgtEl>
                                      </p:cBhvr>
                                    </p:animEffect>
                                    <p:set>
                                      <p:cBhvr>
                                        <p:cTn id="15" dur="1" fill="hold">
                                          <p:stCondLst>
                                            <p:cond delay="999"/>
                                          </p:stCondLst>
                                        </p:cTn>
                                        <p:tgtEl>
                                          <p:spTgt spid="60"/>
                                        </p:tgtEl>
                                        <p:attrNameLst>
                                          <p:attrName>style.visibility</p:attrName>
                                        </p:attrNameLst>
                                      </p:cBhvr>
                                      <p:to>
                                        <p:strVal val="hidden"/>
                                      </p:to>
                                    </p:set>
                                  </p:childTnLst>
                                </p:cTn>
                              </p:par>
                              <p:par>
                                <p:cTn id="16" presetID="22" presetClass="exit" presetSubtype="2" fill="hold" nodeType="withEffect">
                                  <p:stCondLst>
                                    <p:cond delay="0"/>
                                  </p:stCondLst>
                                  <p:childTnLst>
                                    <p:animEffect transition="out" filter="wipe(right)">
                                      <p:cBhvr>
                                        <p:cTn id="17" dur="1000"/>
                                        <p:tgtEl>
                                          <p:spTgt spid="48"/>
                                        </p:tgtEl>
                                      </p:cBhvr>
                                    </p:animEffect>
                                    <p:set>
                                      <p:cBhvr>
                                        <p:cTn id="18" dur="1" fill="hold">
                                          <p:stCondLst>
                                            <p:cond delay="999"/>
                                          </p:stCondLst>
                                        </p:cTn>
                                        <p:tgtEl>
                                          <p:spTgt spid="48"/>
                                        </p:tgtEl>
                                        <p:attrNameLst>
                                          <p:attrName>style.visibility</p:attrName>
                                        </p:attrNameLst>
                                      </p:cBhvr>
                                      <p:to>
                                        <p:strVal val="hidden"/>
                                      </p:to>
                                    </p:set>
                                  </p:childTnLst>
                                </p:cTn>
                              </p:par>
                            </p:childTnLst>
                          </p:cTn>
                        </p:par>
                        <p:par>
                          <p:cTn id="19" fill="hold">
                            <p:stCondLst>
                              <p:cond delay="1000"/>
                            </p:stCondLst>
                            <p:childTnLst>
                              <p:par>
                                <p:cTn id="20" presetID="22" presetClass="entr" presetSubtype="8"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up)">
                                      <p:cBhvr>
                                        <p:cTn id="26" dur="1000"/>
                                        <p:tgtEl>
                                          <p:spTgt spid="67"/>
                                        </p:tgtEl>
                                      </p:cBhvr>
                                    </p:animEffect>
                                  </p:childTnLst>
                                </p:cTn>
                              </p:par>
                              <p:par>
                                <p:cTn id="27" presetID="22" presetClass="exit" presetSubtype="8" fill="hold" grpId="1" nodeType="withEffect">
                                  <p:stCondLst>
                                    <p:cond delay="0"/>
                                  </p:stCondLst>
                                  <p:childTnLst>
                                    <p:animEffect transition="out" filter="wipe(left)">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22" presetClass="entr" presetSubtype="1" fill="hold" grpId="1"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up)">
                                      <p:cBhvr>
                                        <p:cTn id="32" dur="1000"/>
                                        <p:tgtEl>
                                          <p:spTgt spid="97"/>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97" grpId="0" animBg="1"/>
      <p:bldP spid="97" grpId="1" animBg="1"/>
      <p:bldP spid="67" grpId="0" animBg="1"/>
      <p:bldP spid="7" grpId="0" animBg="1"/>
      <p:bldP spid="7" grpId="1" animBg="1"/>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11BE32-745D-4B40-B1C0-39609A700DBC}"/>
              </a:ext>
            </a:extLst>
          </p:cNvPr>
          <p:cNvSpPr>
            <a:spLocks noGrp="1"/>
          </p:cNvSpPr>
          <p:nvPr>
            <p:ph idx="1"/>
          </p:nvPr>
        </p:nvSpPr>
        <p:spPr/>
        <p:txBody>
          <a:bodyPr>
            <a:normAutofit/>
          </a:bodyPr>
          <a:lstStyle/>
          <a:p>
            <a:r>
              <a:rPr lang="en-US"/>
              <a:t>Containers</a:t>
            </a:r>
          </a:p>
        </p:txBody>
      </p:sp>
      <p:sp>
        <p:nvSpPr>
          <p:cNvPr id="3" name="TextBox 2">
            <a:extLst>
              <a:ext uri="{FF2B5EF4-FFF2-40B4-BE49-F238E27FC236}">
                <a16:creationId xmlns:a16="http://schemas.microsoft.com/office/drawing/2014/main" id="{584A7464-9B52-664D-9A49-1BBF4D5A0D28}"/>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tx2"/>
                </a:solidFill>
                <a:latin typeface="Avenir" panose="02000503020000020003" pitchFamily="2" charset="0"/>
              </a:rPr>
              <a:t>14</a:t>
            </a:r>
          </a:p>
        </p:txBody>
      </p:sp>
    </p:spTree>
    <p:extLst>
      <p:ext uri="{BB962C8B-B14F-4D97-AF65-F5344CB8AC3E}">
        <p14:creationId xmlns:p14="http://schemas.microsoft.com/office/powerpoint/2010/main" val="3406304848"/>
      </p:ext>
    </p:extLst>
  </p:cSld>
  <p:clrMapOvr>
    <a:masterClrMapping/>
  </p:clrMapOvr>
  <mc:AlternateContent xmlns:mc="http://schemas.openxmlformats.org/markup-compatibility/2006">
    <mc:Choice xmlns:p14="http://schemas.microsoft.com/office/powerpoint/2010/main" Requires="p14">
      <p:transition spd="slow" p14:dur="2000" advTm="1781"/>
    </mc:Choice>
    <mc:Fallback>
      <p:transition spd="slow" advTm="178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6122FB-80ED-AA42-8816-E6C1E01CB1CD}"/>
              </a:ext>
            </a:extLst>
          </p:cNvPr>
          <p:cNvGrpSpPr/>
          <p:nvPr/>
        </p:nvGrpSpPr>
        <p:grpSpPr>
          <a:xfrm>
            <a:off x="2556841" y="3725516"/>
            <a:ext cx="821279" cy="839978"/>
            <a:chOff x="2556841" y="3725516"/>
            <a:chExt cx="821279" cy="839978"/>
          </a:xfrm>
        </p:grpSpPr>
        <p:sp>
          <p:nvSpPr>
            <p:cNvPr id="64" name="Oval 63">
              <a:extLst>
                <a:ext uri="{FF2B5EF4-FFF2-40B4-BE49-F238E27FC236}">
                  <a16:creationId xmlns:a16="http://schemas.microsoft.com/office/drawing/2014/main" id="{9C8930F3-9D39-3D4E-9174-78071EB1B950}"/>
                </a:ext>
              </a:extLst>
            </p:cNvPr>
            <p:cNvSpPr/>
            <p:nvPr/>
          </p:nvSpPr>
          <p:spPr>
            <a:xfrm>
              <a:off x="2556841" y="4350471"/>
              <a:ext cx="215023" cy="215023"/>
            </a:xfrm>
            <a:prstGeom prst="ellipse">
              <a:avLst/>
            </a:prstGeom>
            <a:scene3d>
              <a:camera prst="perspectiveHeroicExtremeLeftFacing" fov="2100000">
                <a:rot lat="1167032" lon="4244308" rev="133831"/>
              </a:camera>
              <a:lightRig rig="threePt" dir="t"/>
            </a:scene3d>
            <a:sp3d extrusionH="1270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Oval 54">
              <a:extLst>
                <a:ext uri="{FF2B5EF4-FFF2-40B4-BE49-F238E27FC236}">
                  <a16:creationId xmlns:a16="http://schemas.microsoft.com/office/drawing/2014/main" id="{57867DA9-DDC2-914D-AAE8-8D7ED98FB831}"/>
                </a:ext>
              </a:extLst>
            </p:cNvPr>
            <p:cNvSpPr/>
            <p:nvPr/>
          </p:nvSpPr>
          <p:spPr>
            <a:xfrm>
              <a:off x="3213643" y="3725516"/>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27" name="Picture 26">
            <a:extLst>
              <a:ext uri="{FF2B5EF4-FFF2-40B4-BE49-F238E27FC236}">
                <a16:creationId xmlns:a16="http://schemas.microsoft.com/office/drawing/2014/main" id="{1361EB5D-B6B1-F640-888C-7B3D22C0C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9837" y="4156673"/>
            <a:ext cx="747192" cy="704496"/>
          </a:xfrm>
          <a:prstGeom prst="rect">
            <a:avLst/>
          </a:prstGeom>
        </p:spPr>
      </p:pic>
      <p:sp>
        <p:nvSpPr>
          <p:cNvPr id="2" name="Title 1">
            <a:extLst>
              <a:ext uri="{FF2B5EF4-FFF2-40B4-BE49-F238E27FC236}">
                <a16:creationId xmlns:a16="http://schemas.microsoft.com/office/drawing/2014/main" id="{C0B3862D-B405-3143-8076-9D27E3FD2B4C}"/>
              </a:ext>
            </a:extLst>
          </p:cNvPr>
          <p:cNvSpPr>
            <a:spLocks noGrp="1"/>
          </p:cNvSpPr>
          <p:nvPr>
            <p:ph type="title"/>
          </p:nvPr>
        </p:nvSpPr>
        <p:spPr/>
        <p:txBody>
          <a:bodyPr>
            <a:normAutofit/>
          </a:bodyPr>
          <a:lstStyle/>
          <a:p>
            <a:r>
              <a:rPr lang="en-US"/>
              <a:t>Container Management Challenges</a:t>
            </a:r>
            <a:br>
              <a:rPr lang="en-US"/>
            </a:br>
            <a:r>
              <a:rPr lang="en-US" sz="2000" b="0" i="1"/>
              <a:t>Overloaded Servers</a:t>
            </a:r>
            <a:endParaRPr lang="en-US" b="0" i="1"/>
          </a:p>
        </p:txBody>
      </p:sp>
      <p:sp>
        <p:nvSpPr>
          <p:cNvPr id="3" name="Slide Number Placeholder 2">
            <a:extLst>
              <a:ext uri="{FF2B5EF4-FFF2-40B4-BE49-F238E27FC236}">
                <a16:creationId xmlns:a16="http://schemas.microsoft.com/office/drawing/2014/main" id="{F53343DF-EE27-E348-B04A-403C58178841}"/>
              </a:ext>
            </a:extLst>
          </p:cNvPr>
          <p:cNvSpPr>
            <a:spLocks noGrp="1"/>
          </p:cNvSpPr>
          <p:nvPr>
            <p:ph type="sldNum" sz="quarter" idx="4294967295"/>
          </p:nvPr>
        </p:nvSpPr>
        <p:spPr>
          <a:xfrm>
            <a:off x="7010400" y="4767263"/>
            <a:ext cx="2133600" cy="274637"/>
          </a:xfrm>
          <a:prstGeom prst="rect">
            <a:avLst/>
          </a:prstGeom>
        </p:spPr>
        <p:txBody>
          <a:bodyPr/>
          <a:lstStyle/>
          <a:p>
            <a:pPr hangingPunct="1"/>
            <a:fld id="{C39FF5EB-5A0D-3649-ACEF-BFA1D97C1CD6}" type="slidenum">
              <a:rPr lang="en-US" sz="1350" kern="1200" smtClean="0">
                <a:ea typeface=""/>
                <a:cs typeface=""/>
              </a:rPr>
              <a:pPr hangingPunct="1"/>
              <a:t>16</a:t>
            </a:fld>
            <a:endParaRPr lang="en-US" sz="1350" kern="1200">
              <a:ea typeface=""/>
              <a:cs typeface=""/>
            </a:endParaRPr>
          </a:p>
        </p:txBody>
      </p:sp>
      <p:sp>
        <p:nvSpPr>
          <p:cNvPr id="13" name="Rectangle 12">
            <a:extLst>
              <a:ext uri="{FF2B5EF4-FFF2-40B4-BE49-F238E27FC236}">
                <a16:creationId xmlns:a16="http://schemas.microsoft.com/office/drawing/2014/main" id="{D0431CC7-274E-3F41-8200-92D5CAC2637E}"/>
              </a:ext>
            </a:extLst>
          </p:cNvPr>
          <p:cNvSpPr/>
          <p:nvPr/>
        </p:nvSpPr>
        <p:spPr>
          <a:xfrm>
            <a:off x="1617521" y="2336675"/>
            <a:ext cx="2406130"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B9A5C8E-54F1-BB4E-A7E8-F9694FA17D11}"/>
              </a:ext>
            </a:extLst>
          </p:cNvPr>
          <p:cNvCxnSpPr/>
          <p:nvPr/>
        </p:nvCxnSpPr>
        <p:spPr>
          <a:xfrm flipV="1">
            <a:off x="1544351" y="3000199"/>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A8FB303-C68B-EC4D-9C27-6F9D916B29A9}"/>
              </a:ext>
            </a:extLst>
          </p:cNvPr>
          <p:cNvGrpSpPr/>
          <p:nvPr/>
        </p:nvGrpSpPr>
        <p:grpSpPr>
          <a:xfrm>
            <a:off x="2141012" y="3073707"/>
            <a:ext cx="1289178" cy="761555"/>
            <a:chOff x="1931829" y="3115952"/>
            <a:chExt cx="1289178" cy="761555"/>
          </a:xfrm>
        </p:grpSpPr>
        <p:sp>
          <p:nvSpPr>
            <p:cNvPr id="29" name="Rounded Rectangle 28">
              <a:extLst>
                <a:ext uri="{FF2B5EF4-FFF2-40B4-BE49-F238E27FC236}">
                  <a16:creationId xmlns:a16="http://schemas.microsoft.com/office/drawing/2014/main" id="{909D353A-3126-5446-A615-E3535379AC79}"/>
                </a:ext>
              </a:extLst>
            </p:cNvPr>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30" name="Rounded Rectangle 29">
              <a:extLst>
                <a:ext uri="{FF2B5EF4-FFF2-40B4-BE49-F238E27FC236}">
                  <a16:creationId xmlns:a16="http://schemas.microsoft.com/office/drawing/2014/main" id="{2CF715B8-562E-AC4F-84DC-9C95C2FBBCC4}"/>
                </a:ext>
              </a:extLst>
            </p:cNvPr>
            <p:cNvSpPr/>
            <p:nvPr/>
          </p:nvSpPr>
          <p:spPr>
            <a:xfrm>
              <a:off x="2265837" y="3331885"/>
              <a:ext cx="685800" cy="381806"/>
            </a:xfrm>
            <a:prstGeom prst="roundRect">
              <a:avLst/>
            </a:prstGeom>
            <a:solidFill>
              <a:schemeClr val="bg2">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31" name="Rounded Rectangle 30">
              <a:extLst>
                <a:ext uri="{FF2B5EF4-FFF2-40B4-BE49-F238E27FC236}">
                  <a16:creationId xmlns:a16="http://schemas.microsoft.com/office/drawing/2014/main" id="{22A3045A-F7CB-A842-807C-1A1E4E752BA4}"/>
                </a:ext>
              </a:extLst>
            </p:cNvPr>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sp>
        <p:nvSpPr>
          <p:cNvPr id="35" name="Rectangle 34">
            <a:extLst>
              <a:ext uri="{FF2B5EF4-FFF2-40B4-BE49-F238E27FC236}">
                <a16:creationId xmlns:a16="http://schemas.microsoft.com/office/drawing/2014/main" id="{20582D32-B2E7-1141-8615-0FFABBCC1298}"/>
              </a:ext>
            </a:extLst>
          </p:cNvPr>
          <p:cNvSpPr/>
          <p:nvPr/>
        </p:nvSpPr>
        <p:spPr>
          <a:xfrm>
            <a:off x="2265515" y="3731024"/>
            <a:ext cx="2409163"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Server 0</a:t>
            </a:r>
          </a:p>
        </p:txBody>
      </p:sp>
      <p:sp>
        <p:nvSpPr>
          <p:cNvPr id="46" name="TextBox 45">
            <a:extLst>
              <a:ext uri="{FF2B5EF4-FFF2-40B4-BE49-F238E27FC236}">
                <a16:creationId xmlns:a16="http://schemas.microsoft.com/office/drawing/2014/main" id="{EB7CB2FB-1DFE-5D45-B51A-1C9ECC22EF95}"/>
              </a:ext>
            </a:extLst>
          </p:cNvPr>
          <p:cNvSpPr txBox="1"/>
          <p:nvPr/>
        </p:nvSpPr>
        <p:spPr>
          <a:xfrm>
            <a:off x="5875715" y="1192251"/>
            <a:ext cx="2887285" cy="1107996"/>
          </a:xfrm>
          <a:prstGeom prst="rect">
            <a:avLst/>
          </a:prstGeom>
          <a:noFill/>
        </p:spPr>
        <p:txBody>
          <a:bodyPr wrap="square" rtlCol="0">
            <a:spAutoFit/>
          </a:bodyPr>
          <a:lstStyle/>
          <a:p>
            <a:r>
              <a:rPr lang="en-US" sz="1800" b="1" i="1">
                <a:solidFill>
                  <a:schemeClr val="bg1"/>
                </a:solidFill>
                <a:latin typeface="Avenir Book" charset="0"/>
                <a:ea typeface="Avenir Book" charset="0"/>
                <a:cs typeface="Avenir Book" charset="0"/>
              </a:rPr>
              <a:t>Server Limitations</a:t>
            </a:r>
          </a:p>
          <a:p>
            <a:pPr marL="285750" indent="-285750">
              <a:buFont typeface="Arial" panose="020B0604020202020204" pitchFamily="34" charset="0"/>
              <a:buChar char="•"/>
            </a:pPr>
            <a:r>
              <a:rPr lang="en-US" sz="1600" i="1">
                <a:solidFill>
                  <a:schemeClr val="bg1"/>
                </a:solidFill>
                <a:latin typeface="Avenir Book" charset="0"/>
                <a:ea typeface="Avenir Book" charset="0"/>
                <a:cs typeface="Avenir Book" charset="0"/>
              </a:rPr>
              <a:t>Memory capacity</a:t>
            </a:r>
          </a:p>
          <a:p>
            <a:pPr marL="285750" indent="-285750">
              <a:buFont typeface="Arial" panose="020B0604020202020204" pitchFamily="34" charset="0"/>
              <a:buChar char="•"/>
            </a:pPr>
            <a:r>
              <a:rPr lang="en-US" sz="1600" i="1">
                <a:solidFill>
                  <a:schemeClr val="bg1"/>
                </a:solidFill>
                <a:latin typeface="Avenir Book" charset="0"/>
                <a:ea typeface="Avenir Book" charset="0"/>
                <a:cs typeface="Avenir Book" charset="0"/>
              </a:rPr>
              <a:t>Memory bandwidth</a:t>
            </a:r>
          </a:p>
          <a:p>
            <a:pPr marL="285750" indent="-285750">
              <a:buFont typeface="Arial" panose="020B0604020202020204" pitchFamily="34" charset="0"/>
              <a:buChar char="•"/>
            </a:pPr>
            <a:r>
              <a:rPr lang="en-US" sz="1600" i="1">
                <a:solidFill>
                  <a:schemeClr val="bg1"/>
                </a:solidFill>
                <a:latin typeface="Avenir Book" charset="0"/>
                <a:ea typeface="Avenir Book" charset="0"/>
                <a:cs typeface="Avenir Book" charset="0"/>
              </a:rPr>
              <a:t>Compute</a:t>
            </a:r>
            <a:endParaRPr lang="en-US" sz="1800" b="1" i="1">
              <a:solidFill>
                <a:schemeClr val="bg1"/>
              </a:solidFill>
              <a:latin typeface="Avenir Book" charset="0"/>
              <a:ea typeface="Avenir Book" charset="0"/>
              <a:cs typeface="Avenir Book" charset="0"/>
            </a:endParaRPr>
          </a:p>
        </p:txBody>
      </p:sp>
      <p:sp>
        <p:nvSpPr>
          <p:cNvPr id="57" name="Rectangle 56">
            <a:extLst>
              <a:ext uri="{FF2B5EF4-FFF2-40B4-BE49-F238E27FC236}">
                <a16:creationId xmlns:a16="http://schemas.microsoft.com/office/drawing/2014/main" id="{1F05028C-816F-8349-B8C7-4914D0855130}"/>
              </a:ext>
            </a:extLst>
          </p:cNvPr>
          <p:cNvSpPr/>
          <p:nvPr/>
        </p:nvSpPr>
        <p:spPr>
          <a:xfrm>
            <a:off x="1187698" y="2028186"/>
            <a:ext cx="744509" cy="1293723"/>
          </a:xfrm>
          <a:prstGeom prst="rect">
            <a:avLst/>
          </a:prstGeom>
          <a:blipFill>
            <a:blip r:embed="rId4" cstate="screen">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0</a:t>
            </a:r>
          </a:p>
        </p:txBody>
      </p:sp>
      <p:sp>
        <p:nvSpPr>
          <p:cNvPr id="58" name="Rectangle 57">
            <a:extLst>
              <a:ext uri="{FF2B5EF4-FFF2-40B4-BE49-F238E27FC236}">
                <a16:creationId xmlns:a16="http://schemas.microsoft.com/office/drawing/2014/main" id="{C9911E4B-9218-9045-9FC7-AA2815DD0B4F}"/>
              </a:ext>
            </a:extLst>
          </p:cNvPr>
          <p:cNvSpPr/>
          <p:nvPr/>
        </p:nvSpPr>
        <p:spPr>
          <a:xfrm>
            <a:off x="1926099" y="1913007"/>
            <a:ext cx="744509" cy="1293723"/>
          </a:xfrm>
          <a:prstGeom prst="rect">
            <a:avLst/>
          </a:prstGeom>
          <a:blipFill>
            <a:blip r:embed="rId4"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1</a:t>
            </a:r>
          </a:p>
        </p:txBody>
      </p:sp>
      <p:sp>
        <p:nvSpPr>
          <p:cNvPr id="59" name="Rectangle 58">
            <a:extLst>
              <a:ext uri="{FF2B5EF4-FFF2-40B4-BE49-F238E27FC236}">
                <a16:creationId xmlns:a16="http://schemas.microsoft.com/office/drawing/2014/main" id="{97C61F5A-20F2-C24F-809C-7280A95F7032}"/>
              </a:ext>
            </a:extLst>
          </p:cNvPr>
          <p:cNvSpPr/>
          <p:nvPr/>
        </p:nvSpPr>
        <p:spPr>
          <a:xfrm>
            <a:off x="2657360" y="1805182"/>
            <a:ext cx="744509" cy="1293723"/>
          </a:xfrm>
          <a:prstGeom prst="rect">
            <a:avLst/>
          </a:prstGeom>
          <a:blipFill>
            <a:blip r:embed="rId4"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2</a:t>
            </a:r>
          </a:p>
        </p:txBody>
      </p:sp>
      <p:sp>
        <p:nvSpPr>
          <p:cNvPr id="60" name="Rectangle 59">
            <a:extLst>
              <a:ext uri="{FF2B5EF4-FFF2-40B4-BE49-F238E27FC236}">
                <a16:creationId xmlns:a16="http://schemas.microsoft.com/office/drawing/2014/main" id="{DA9528FC-8776-A640-B963-921B520B2BF0}"/>
              </a:ext>
            </a:extLst>
          </p:cNvPr>
          <p:cNvSpPr/>
          <p:nvPr/>
        </p:nvSpPr>
        <p:spPr>
          <a:xfrm>
            <a:off x="3364752" y="1697499"/>
            <a:ext cx="744509" cy="1293723"/>
          </a:xfrm>
          <a:prstGeom prst="rect">
            <a:avLst/>
          </a:prstGeom>
          <a:blipFill>
            <a:blip r:embed="rId4"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3</a:t>
            </a:r>
          </a:p>
        </p:txBody>
      </p:sp>
      <p:sp>
        <p:nvSpPr>
          <p:cNvPr id="6" name="Rounded Rectangle 5">
            <a:extLst>
              <a:ext uri="{FF2B5EF4-FFF2-40B4-BE49-F238E27FC236}">
                <a16:creationId xmlns:a16="http://schemas.microsoft.com/office/drawing/2014/main" id="{7BED9AD1-3092-B541-B27B-C8B1C8365FDC}"/>
              </a:ext>
            </a:extLst>
          </p:cNvPr>
          <p:cNvSpPr/>
          <p:nvPr/>
        </p:nvSpPr>
        <p:spPr>
          <a:xfrm>
            <a:off x="5424754" y="3098905"/>
            <a:ext cx="2409614" cy="1119844"/>
          </a:xfrm>
          <a:prstGeom prst="roundRect">
            <a:avLst>
              <a:gd name="adj" fmla="val 10251"/>
            </a:avLst>
          </a:prstGeom>
          <a:gradFill>
            <a:gsLst>
              <a:gs pos="21000">
                <a:schemeClr val="bg1">
                  <a:lumMod val="65000"/>
                </a:schemeClr>
              </a:gs>
              <a:gs pos="72000">
                <a:schemeClr val="bg2">
                  <a:lumMod val="50000"/>
                </a:schemeClr>
              </a:gs>
            </a:gsLst>
            <a:lin ang="2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F9CD011F-A419-E047-94C1-3FEFBC934F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7787" y="3265937"/>
            <a:ext cx="535414" cy="535414"/>
          </a:xfrm>
          <a:prstGeom prst="rect">
            <a:avLst/>
          </a:prstGeom>
          <a:effectLst>
            <a:glow rad="88900">
              <a:schemeClr val="accent6">
                <a:satMod val="175000"/>
                <a:alpha val="81000"/>
              </a:schemeClr>
            </a:glow>
          </a:effectLst>
        </p:spPr>
      </p:pic>
      <p:pic>
        <p:nvPicPr>
          <p:cNvPr id="47" name="Picture 46">
            <a:extLst>
              <a:ext uri="{FF2B5EF4-FFF2-40B4-BE49-F238E27FC236}">
                <a16:creationId xmlns:a16="http://schemas.microsoft.com/office/drawing/2014/main" id="{899FA4E1-0E7B-1F45-924C-BFD325AF1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8802" y="3269253"/>
            <a:ext cx="535414" cy="535414"/>
          </a:xfrm>
          <a:prstGeom prst="rect">
            <a:avLst/>
          </a:prstGeom>
          <a:effectLst>
            <a:glow rad="88900">
              <a:schemeClr val="accent6">
                <a:satMod val="175000"/>
                <a:alpha val="81000"/>
              </a:schemeClr>
            </a:glow>
          </a:effectLst>
        </p:spPr>
      </p:pic>
      <p:pic>
        <p:nvPicPr>
          <p:cNvPr id="48" name="Picture 47">
            <a:extLst>
              <a:ext uri="{FF2B5EF4-FFF2-40B4-BE49-F238E27FC236}">
                <a16:creationId xmlns:a16="http://schemas.microsoft.com/office/drawing/2014/main" id="{EB14876D-AB64-624E-9B24-67D1232C6A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9826" y="3265937"/>
            <a:ext cx="535414" cy="535414"/>
          </a:xfrm>
          <a:prstGeom prst="rect">
            <a:avLst/>
          </a:prstGeom>
          <a:effectLst>
            <a:glow rad="88900">
              <a:schemeClr val="accent6">
                <a:satMod val="175000"/>
                <a:alpha val="81000"/>
              </a:schemeClr>
            </a:glow>
          </a:effectLst>
        </p:spPr>
      </p:pic>
      <p:sp>
        <p:nvSpPr>
          <p:cNvPr id="51" name="TextBox 50">
            <a:extLst>
              <a:ext uri="{FF2B5EF4-FFF2-40B4-BE49-F238E27FC236}">
                <a16:creationId xmlns:a16="http://schemas.microsoft.com/office/drawing/2014/main" id="{94929C21-9B6C-5948-ADD9-CDD44ED6187D}"/>
              </a:ext>
            </a:extLst>
          </p:cNvPr>
          <p:cNvSpPr txBox="1"/>
          <p:nvPr/>
        </p:nvSpPr>
        <p:spPr>
          <a:xfrm>
            <a:off x="6858864" y="3892111"/>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Memory</a:t>
            </a:r>
          </a:p>
        </p:txBody>
      </p:sp>
      <p:pic>
        <p:nvPicPr>
          <p:cNvPr id="65" name="Picture 64">
            <a:extLst>
              <a:ext uri="{FF2B5EF4-FFF2-40B4-BE49-F238E27FC236}">
                <a16:creationId xmlns:a16="http://schemas.microsoft.com/office/drawing/2014/main" id="{1FC8AF53-6A1E-4347-B74D-CC6DA7215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06576">
            <a:off x="7042071" y="3265936"/>
            <a:ext cx="535414" cy="535414"/>
          </a:xfrm>
          <a:prstGeom prst="rect">
            <a:avLst/>
          </a:prstGeom>
          <a:effectLst>
            <a:glow rad="88900">
              <a:srgbClr val="FFC000">
                <a:alpha val="81000"/>
              </a:srgbClr>
            </a:glow>
          </a:effectLst>
        </p:spPr>
      </p:pic>
      <p:pic>
        <p:nvPicPr>
          <p:cNvPr id="49" name="Picture 48">
            <a:extLst>
              <a:ext uri="{FF2B5EF4-FFF2-40B4-BE49-F238E27FC236}">
                <a16:creationId xmlns:a16="http://schemas.microsoft.com/office/drawing/2014/main" id="{189E2E39-873C-AA44-8E78-F27C09A6C2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018318">
            <a:off x="7035627" y="3271306"/>
            <a:ext cx="535414" cy="535414"/>
          </a:xfrm>
          <a:prstGeom prst="rect">
            <a:avLst/>
          </a:prstGeom>
          <a:effectLst>
            <a:glow rad="88900">
              <a:srgbClr val="FF0000">
                <a:alpha val="81000"/>
              </a:srgbClr>
            </a:glow>
          </a:effectLst>
        </p:spPr>
      </p:pic>
      <p:pic>
        <p:nvPicPr>
          <p:cNvPr id="67" name="Picture 66">
            <a:extLst>
              <a:ext uri="{FF2B5EF4-FFF2-40B4-BE49-F238E27FC236}">
                <a16:creationId xmlns:a16="http://schemas.microsoft.com/office/drawing/2014/main" id="{CFC18F63-7C75-3244-8EEF-35F53C1CD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483853">
            <a:off x="5658802" y="3269253"/>
            <a:ext cx="535414" cy="535414"/>
          </a:xfrm>
          <a:prstGeom prst="rect">
            <a:avLst/>
          </a:prstGeom>
          <a:effectLst>
            <a:glow rad="88900">
              <a:srgbClr val="FFC000">
                <a:alpha val="81000"/>
              </a:srgbClr>
            </a:glow>
          </a:effectLst>
        </p:spPr>
      </p:pic>
      <p:sp>
        <p:nvSpPr>
          <p:cNvPr id="68" name="TextBox 67">
            <a:extLst>
              <a:ext uri="{FF2B5EF4-FFF2-40B4-BE49-F238E27FC236}">
                <a16:creationId xmlns:a16="http://schemas.microsoft.com/office/drawing/2014/main" id="{972AA220-54A0-6044-B4DC-2A81287815F0}"/>
              </a:ext>
            </a:extLst>
          </p:cNvPr>
          <p:cNvSpPr txBox="1"/>
          <p:nvPr/>
        </p:nvSpPr>
        <p:spPr>
          <a:xfrm>
            <a:off x="5189915" y="2661917"/>
            <a:ext cx="2887285" cy="400110"/>
          </a:xfrm>
          <a:prstGeom prst="rect">
            <a:avLst/>
          </a:prstGeom>
          <a:noFill/>
        </p:spPr>
        <p:txBody>
          <a:bodyPr wrap="square" rtlCol="0">
            <a:spAutoFit/>
          </a:bodyPr>
          <a:lstStyle/>
          <a:p>
            <a:pPr algn="ctr"/>
            <a:r>
              <a:rPr lang="en-US" sz="2000" b="1" i="1">
                <a:solidFill>
                  <a:schemeClr val="bg1"/>
                </a:solidFill>
                <a:latin typeface="Avenir Book" charset="0"/>
                <a:ea typeface="Avenir Book" charset="0"/>
                <a:cs typeface="Avenir Book" charset="0"/>
              </a:rPr>
              <a:t>Now What?</a:t>
            </a:r>
          </a:p>
        </p:txBody>
      </p:sp>
      <p:pic>
        <p:nvPicPr>
          <p:cNvPr id="40" name="Picture 39">
            <a:extLst>
              <a:ext uri="{FF2B5EF4-FFF2-40B4-BE49-F238E27FC236}">
                <a16:creationId xmlns:a16="http://schemas.microsoft.com/office/drawing/2014/main" id="{0DDBFC63-A084-5042-83EE-C0C6450F31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6337" y="2874821"/>
            <a:ext cx="410773" cy="387301"/>
          </a:xfrm>
          <a:prstGeom prst="rect">
            <a:avLst/>
          </a:prstGeom>
        </p:spPr>
      </p:pic>
      <p:pic>
        <p:nvPicPr>
          <p:cNvPr id="41" name="Picture 40">
            <a:extLst>
              <a:ext uri="{FF2B5EF4-FFF2-40B4-BE49-F238E27FC236}">
                <a16:creationId xmlns:a16="http://schemas.microsoft.com/office/drawing/2014/main" id="{159C4CF8-9A26-2645-B602-77487733FA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5214" y="2762790"/>
            <a:ext cx="410773" cy="387301"/>
          </a:xfrm>
          <a:prstGeom prst="rect">
            <a:avLst/>
          </a:prstGeom>
        </p:spPr>
      </p:pic>
      <p:pic>
        <p:nvPicPr>
          <p:cNvPr id="42" name="Picture 41">
            <a:extLst>
              <a:ext uri="{FF2B5EF4-FFF2-40B4-BE49-F238E27FC236}">
                <a16:creationId xmlns:a16="http://schemas.microsoft.com/office/drawing/2014/main" id="{8784EAC6-F067-C943-A1F7-873F5A4701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7029" y="2644777"/>
            <a:ext cx="410773" cy="387301"/>
          </a:xfrm>
          <a:prstGeom prst="rect">
            <a:avLst/>
          </a:prstGeom>
        </p:spPr>
      </p:pic>
      <p:pic>
        <p:nvPicPr>
          <p:cNvPr id="43" name="Picture 42">
            <a:extLst>
              <a:ext uri="{FF2B5EF4-FFF2-40B4-BE49-F238E27FC236}">
                <a16:creationId xmlns:a16="http://schemas.microsoft.com/office/drawing/2014/main" id="{A68CBBB2-EC2A-9642-9D05-6CEDBA9466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21571" y="2537936"/>
            <a:ext cx="410773" cy="387301"/>
          </a:xfrm>
          <a:prstGeom prst="rect">
            <a:avLst/>
          </a:prstGeom>
        </p:spPr>
      </p:pic>
      <p:sp>
        <p:nvSpPr>
          <p:cNvPr id="50" name="TextBox 49">
            <a:extLst>
              <a:ext uri="{FF2B5EF4-FFF2-40B4-BE49-F238E27FC236}">
                <a16:creationId xmlns:a16="http://schemas.microsoft.com/office/drawing/2014/main" id="{A3E8923F-CF6E-CB46-B337-FAFEA0F506F5}"/>
              </a:ext>
            </a:extLst>
          </p:cNvPr>
          <p:cNvSpPr txBox="1"/>
          <p:nvPr/>
        </p:nvSpPr>
        <p:spPr>
          <a:xfrm>
            <a:off x="5487263" y="3887554"/>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Compute</a:t>
            </a:r>
          </a:p>
        </p:txBody>
      </p:sp>
      <p:sp>
        <p:nvSpPr>
          <p:cNvPr id="52" name="TextBox 51">
            <a:extLst>
              <a:ext uri="{FF2B5EF4-FFF2-40B4-BE49-F238E27FC236}">
                <a16:creationId xmlns:a16="http://schemas.microsoft.com/office/drawing/2014/main" id="{A3B60395-2313-2740-A9F3-169D03A42BEB}"/>
              </a:ext>
            </a:extLst>
          </p:cNvPr>
          <p:cNvSpPr txBox="1"/>
          <p:nvPr/>
        </p:nvSpPr>
        <p:spPr>
          <a:xfrm>
            <a:off x="6175582" y="3887554"/>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I/O</a:t>
            </a:r>
          </a:p>
        </p:txBody>
      </p:sp>
      <p:sp>
        <p:nvSpPr>
          <p:cNvPr id="36" name="TextBox 35">
            <a:extLst>
              <a:ext uri="{FF2B5EF4-FFF2-40B4-BE49-F238E27FC236}">
                <a16:creationId xmlns:a16="http://schemas.microsoft.com/office/drawing/2014/main" id="{55937146-849F-2349-8734-3ADB09F9AA71}"/>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15</a:t>
            </a:r>
          </a:p>
        </p:txBody>
      </p:sp>
    </p:spTree>
    <p:custDataLst>
      <p:tags r:id="rId1"/>
    </p:custDataLst>
    <p:extLst>
      <p:ext uri="{BB962C8B-B14F-4D97-AF65-F5344CB8AC3E}">
        <p14:creationId xmlns:p14="http://schemas.microsoft.com/office/powerpoint/2010/main" val="1655248178"/>
      </p:ext>
    </p:extLst>
  </p:cSld>
  <p:clrMapOvr>
    <a:masterClrMapping/>
  </p:clrMapOvr>
  <mc:AlternateContent xmlns:mc="http://schemas.openxmlformats.org/markup-compatibility/2006">
    <mc:Choice xmlns:p14="http://schemas.microsoft.com/office/powerpoint/2010/main" Requires="p14">
      <p:transition spd="slow" p14:dur="2000" advTm="43116"/>
    </mc:Choice>
    <mc:Fallback>
      <p:transition spd="slow" advTm="431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par>
                                <p:cTn id="8" presetID="9"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1500000">
                                      <p:cBhvr>
                                        <p:cTn id="13" dur="1000" fill="hold"/>
                                        <p:tgtEl>
                                          <p:spTgt spid="47"/>
                                        </p:tgtEl>
                                        <p:attrNameLst>
                                          <p:attrName>r</p:attrName>
                                        </p:attrNameLst>
                                      </p:cBhvr>
                                    </p:animRot>
                                  </p:childTnLst>
                                </p:cTn>
                              </p:par>
                            </p:childTnLst>
                          </p:cTn>
                        </p:par>
                        <p:par>
                          <p:cTn id="14" fill="hold">
                            <p:stCondLst>
                              <p:cond delay="1500"/>
                            </p:stCondLst>
                            <p:childTnLst>
                              <p:par>
                                <p:cTn id="15" presetID="1" presetClass="exit" presetSubtype="0" fill="hold" nodeType="after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8" presetClass="emph" presetSubtype="0" fill="hold" nodeType="withEffect">
                                  <p:stCondLst>
                                    <p:cond delay="0"/>
                                  </p:stCondLst>
                                  <p:childTnLst>
                                    <p:animRot by="3000000">
                                      <p:cBhvr>
                                        <p:cTn id="20" dur="1000" fill="hold"/>
                                        <p:tgtEl>
                                          <p:spTgt spid="66"/>
                                        </p:tgtEl>
                                        <p:attrNameLst>
                                          <p:attrName>r</p:attrName>
                                        </p:attrNameLst>
                                      </p:cBhvr>
                                    </p:animRot>
                                  </p:childTnLst>
                                </p:cTn>
                              </p:par>
                            </p:childTnLst>
                          </p:cTn>
                        </p:par>
                        <p:par>
                          <p:cTn id="21" fill="hold">
                            <p:stCondLst>
                              <p:cond delay="2500"/>
                            </p:stCondLst>
                            <p:childTnLst>
                              <p:par>
                                <p:cTn id="22" presetID="1" presetClass="exit" presetSubtype="0" fill="hold" nodeType="afterEffect">
                                  <p:stCondLst>
                                    <p:cond delay="0"/>
                                  </p:stCondLst>
                                  <p:childTnLst>
                                    <p:set>
                                      <p:cBhvr>
                                        <p:cTn id="23" dur="1" fill="hold">
                                          <p:stCondLst>
                                            <p:cond delay="0"/>
                                          </p:stCondLst>
                                        </p:cTn>
                                        <p:tgtEl>
                                          <p:spTgt spid="66"/>
                                        </p:tgtEl>
                                        <p:attrNameLst>
                                          <p:attrName>style.visibility</p:attrName>
                                        </p:attrNameLst>
                                      </p:cBhvr>
                                      <p:to>
                                        <p:strVal val="hidden"/>
                                      </p:to>
                                    </p:se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dissolve">
                                      <p:cBhvr>
                                        <p:cTn id="31" dur="500"/>
                                        <p:tgtEl>
                                          <p:spTgt spid="60"/>
                                        </p:tgtEl>
                                      </p:cBhvr>
                                    </p:animEffect>
                                  </p:childTnLst>
                                </p:cTn>
                              </p:par>
                              <p:par>
                                <p:cTn id="32" presetID="9"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dissolve">
                                      <p:cBhvr>
                                        <p:cTn id="34" dur="500"/>
                                        <p:tgtEl>
                                          <p:spTgt spid="43"/>
                                        </p:tgtEl>
                                      </p:cBhvr>
                                    </p:animEffect>
                                  </p:childTnLst>
                                </p:cTn>
                              </p:par>
                              <p:par>
                                <p:cTn id="35" presetID="8" presetClass="emph" presetSubtype="0" fill="hold" nodeType="withEffect">
                                  <p:stCondLst>
                                    <p:cond delay="0"/>
                                  </p:stCondLst>
                                  <p:childTnLst>
                                    <p:animRot by="3000000">
                                      <p:cBhvr>
                                        <p:cTn id="36" dur="1000" fill="hold"/>
                                        <p:tgtEl>
                                          <p:spTgt spid="65"/>
                                        </p:tgtEl>
                                        <p:attrNameLst>
                                          <p:attrName>r</p:attrName>
                                        </p:attrNameLst>
                                      </p:cBhvr>
                                    </p:animRot>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0"/>
                                          </p:stCondLst>
                                        </p:cTn>
                                        <p:tgtEl>
                                          <p:spTgt spid="6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4E2216F5-BF98-B64B-A87D-32B8CB7AC903}"/>
              </a:ext>
            </a:extLst>
          </p:cNvPr>
          <p:cNvGrpSpPr/>
          <p:nvPr/>
        </p:nvGrpSpPr>
        <p:grpSpPr>
          <a:xfrm>
            <a:off x="2514036" y="3295513"/>
            <a:ext cx="3680518" cy="1269981"/>
            <a:chOff x="2514036" y="3295513"/>
            <a:chExt cx="3680518" cy="1269981"/>
          </a:xfrm>
        </p:grpSpPr>
        <p:grpSp>
          <p:nvGrpSpPr>
            <p:cNvPr id="48" name="Group 47">
              <a:extLst>
                <a:ext uri="{FF2B5EF4-FFF2-40B4-BE49-F238E27FC236}">
                  <a16:creationId xmlns:a16="http://schemas.microsoft.com/office/drawing/2014/main" id="{70DB7CD5-9CD0-8944-A136-F16AD7A270C6}"/>
                </a:ext>
              </a:extLst>
            </p:cNvPr>
            <p:cNvGrpSpPr/>
            <p:nvPr/>
          </p:nvGrpSpPr>
          <p:grpSpPr>
            <a:xfrm>
              <a:off x="2514036" y="3725516"/>
              <a:ext cx="3034196" cy="839978"/>
              <a:chOff x="3155443" y="4173921"/>
              <a:chExt cx="3034196" cy="839978"/>
            </a:xfrm>
          </p:grpSpPr>
          <p:grpSp>
            <p:nvGrpSpPr>
              <p:cNvPr id="50" name="Group 49">
                <a:extLst>
                  <a:ext uri="{FF2B5EF4-FFF2-40B4-BE49-F238E27FC236}">
                    <a16:creationId xmlns:a16="http://schemas.microsoft.com/office/drawing/2014/main" id="{54B90412-B0E4-1942-9E16-F1F19C06AF57}"/>
                  </a:ext>
                </a:extLst>
              </p:cNvPr>
              <p:cNvGrpSpPr/>
              <p:nvPr/>
            </p:nvGrpSpPr>
            <p:grpSpPr>
              <a:xfrm>
                <a:off x="3155443" y="4420086"/>
                <a:ext cx="3034196" cy="593813"/>
                <a:chOff x="2563096" y="3965593"/>
                <a:chExt cx="3034196" cy="593813"/>
              </a:xfrm>
            </p:grpSpPr>
            <p:sp>
              <p:nvSpPr>
                <p:cNvPr id="53" name="TextBox 52">
                  <a:extLst>
                    <a:ext uri="{FF2B5EF4-FFF2-40B4-BE49-F238E27FC236}">
                      <a16:creationId xmlns:a16="http://schemas.microsoft.com/office/drawing/2014/main" id="{B42626B1-192A-9443-A10B-683EEFC16E9D}"/>
                    </a:ext>
                  </a:extLst>
                </p:cNvPr>
                <p:cNvSpPr txBox="1"/>
                <p:nvPr/>
              </p:nvSpPr>
              <p:spPr>
                <a:xfrm>
                  <a:off x="4340751" y="3965593"/>
                  <a:ext cx="1004699" cy="276999"/>
                </a:xfrm>
                <a:prstGeom prst="rect">
                  <a:avLst/>
                </a:prstGeom>
                <a:noFill/>
                <a:scene3d>
                  <a:camera prst="perspectiveContrastingRightFacing">
                    <a:rot lat="475185" lon="20475998" rev="457823"/>
                  </a:camera>
                  <a:lightRig rig="threePt" dir="t"/>
                </a:scene3d>
                <a:sp3d/>
              </p:spPr>
              <p:txBody>
                <a:bodyPr wrap="none" rtlCol="0">
                  <a:spAutoFit/>
                </a:bodyPr>
                <a:lstStyle/>
                <a:p>
                  <a:r>
                    <a:rPr lang="en-US" sz="1200">
                      <a:solidFill>
                        <a:schemeClr val="bg2"/>
                      </a:solidFill>
                    </a:rPr>
                    <a:t>TCP/IP Traffic</a:t>
                  </a:r>
                </a:p>
              </p:txBody>
            </p:sp>
            <p:cxnSp>
              <p:nvCxnSpPr>
                <p:cNvPr id="54" name="Straight Arrow Connector 53">
                  <a:extLst>
                    <a:ext uri="{FF2B5EF4-FFF2-40B4-BE49-F238E27FC236}">
                      <a16:creationId xmlns:a16="http://schemas.microsoft.com/office/drawing/2014/main" id="{F68F4FB8-E527-0D4C-862A-625A4AC486DB}"/>
                    </a:ext>
                  </a:extLst>
                </p:cNvPr>
                <p:cNvCxnSpPr>
                  <a:cxnSpLocks/>
                </p:cNvCxnSpPr>
                <p:nvPr/>
              </p:nvCxnSpPr>
              <p:spPr>
                <a:xfrm flipV="1">
                  <a:off x="5306071" y="4000579"/>
                  <a:ext cx="291221" cy="42944"/>
                </a:xfrm>
                <a:prstGeom prst="straightConnector1">
                  <a:avLst/>
                </a:prstGeom>
                <a:ln w="25400">
                  <a:solidFill>
                    <a:schemeClr val="tx2">
                      <a:lumMod val="60000"/>
                      <a:lumOff val="40000"/>
                      <a:alpha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F13FBE3-3EDA-3443-AD47-849424FDE18A}"/>
                    </a:ext>
                  </a:extLst>
                </p:cNvPr>
                <p:cNvCxnSpPr>
                  <a:cxnSpLocks/>
                </p:cNvCxnSpPr>
                <p:nvPr/>
              </p:nvCxnSpPr>
              <p:spPr>
                <a:xfrm flipH="1">
                  <a:off x="4089064" y="4182844"/>
                  <a:ext cx="307680" cy="46337"/>
                </a:xfrm>
                <a:prstGeom prst="straightConnector1">
                  <a:avLst/>
                </a:prstGeom>
                <a:ln w="25400">
                  <a:solidFill>
                    <a:schemeClr val="tx2">
                      <a:lumMod val="60000"/>
                      <a:lumOff val="40000"/>
                      <a:alpha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AC74584D-8338-D74E-B97B-4BAAA3E14EEC}"/>
                    </a:ext>
                  </a:extLst>
                </p:cNvPr>
                <p:cNvSpPr/>
                <p:nvPr/>
              </p:nvSpPr>
              <p:spPr>
                <a:xfrm>
                  <a:off x="2563096" y="4344383"/>
                  <a:ext cx="215023" cy="215023"/>
                </a:xfrm>
                <a:prstGeom prst="ellipse">
                  <a:avLst/>
                </a:prstGeom>
                <a:scene3d>
                  <a:camera prst="perspectiveHeroicExtremeLeftFacing" fov="2100000">
                    <a:rot lat="1167032" lon="4244308" rev="133831"/>
                  </a:camera>
                  <a:lightRig rig="threePt" dir="t"/>
                </a:scene3d>
                <a:sp3d extrusionH="4445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1" name="Oval 50">
                <a:extLst>
                  <a:ext uri="{FF2B5EF4-FFF2-40B4-BE49-F238E27FC236}">
                    <a16:creationId xmlns:a16="http://schemas.microsoft.com/office/drawing/2014/main" id="{770AC6C5-2A97-8648-8882-4B7A22DFE6B0}"/>
                  </a:ext>
                </a:extLst>
              </p:cNvPr>
              <p:cNvSpPr/>
              <p:nvPr/>
            </p:nvSpPr>
            <p:spPr>
              <a:xfrm>
                <a:off x="3855050" y="4173921"/>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9" name="Oval 48">
              <a:extLst>
                <a:ext uri="{FF2B5EF4-FFF2-40B4-BE49-F238E27FC236}">
                  <a16:creationId xmlns:a16="http://schemas.microsoft.com/office/drawing/2014/main" id="{A071699C-4467-2F41-9AFD-B910B359A65F}"/>
                </a:ext>
              </a:extLst>
            </p:cNvPr>
            <p:cNvSpPr/>
            <p:nvPr/>
          </p:nvSpPr>
          <p:spPr>
            <a:xfrm>
              <a:off x="6030077" y="3295513"/>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1" name="Group 60">
            <a:extLst>
              <a:ext uri="{FF2B5EF4-FFF2-40B4-BE49-F238E27FC236}">
                <a16:creationId xmlns:a16="http://schemas.microsoft.com/office/drawing/2014/main" id="{4955127F-C078-BF4C-AFDB-4201E2632E69}"/>
              </a:ext>
            </a:extLst>
          </p:cNvPr>
          <p:cNvGrpSpPr/>
          <p:nvPr/>
        </p:nvGrpSpPr>
        <p:grpSpPr>
          <a:xfrm>
            <a:off x="2556841" y="3725516"/>
            <a:ext cx="821279" cy="839978"/>
            <a:chOff x="2556841" y="3725516"/>
            <a:chExt cx="821279" cy="839978"/>
          </a:xfrm>
        </p:grpSpPr>
        <p:sp>
          <p:nvSpPr>
            <p:cNvPr id="62" name="Oval 61">
              <a:extLst>
                <a:ext uri="{FF2B5EF4-FFF2-40B4-BE49-F238E27FC236}">
                  <a16:creationId xmlns:a16="http://schemas.microsoft.com/office/drawing/2014/main" id="{5E6B0D2C-C63F-5948-8FC3-89B8C1149528}"/>
                </a:ext>
              </a:extLst>
            </p:cNvPr>
            <p:cNvSpPr/>
            <p:nvPr/>
          </p:nvSpPr>
          <p:spPr>
            <a:xfrm>
              <a:off x="2556841" y="4350471"/>
              <a:ext cx="215023" cy="215023"/>
            </a:xfrm>
            <a:prstGeom prst="ellipse">
              <a:avLst/>
            </a:prstGeom>
            <a:scene3d>
              <a:camera prst="perspectiveHeroicExtremeLeftFacing" fov="2100000">
                <a:rot lat="1167032" lon="4244308" rev="133831"/>
              </a:camera>
              <a:lightRig rig="threePt" dir="t"/>
            </a:scene3d>
            <a:sp3d extrusionH="1270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Oval 62">
              <a:extLst>
                <a:ext uri="{FF2B5EF4-FFF2-40B4-BE49-F238E27FC236}">
                  <a16:creationId xmlns:a16="http://schemas.microsoft.com/office/drawing/2014/main" id="{F8623007-03AC-4441-9322-B5FCB29CAFE7}"/>
                </a:ext>
              </a:extLst>
            </p:cNvPr>
            <p:cNvSpPr/>
            <p:nvPr/>
          </p:nvSpPr>
          <p:spPr>
            <a:xfrm>
              <a:off x="3213643" y="3725516"/>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6" name="TextBox 45">
            <a:extLst>
              <a:ext uri="{FF2B5EF4-FFF2-40B4-BE49-F238E27FC236}">
                <a16:creationId xmlns:a16="http://schemas.microsoft.com/office/drawing/2014/main" id="{EB7CB2FB-1DFE-5D45-B51A-1C9ECC22EF95}"/>
              </a:ext>
            </a:extLst>
          </p:cNvPr>
          <p:cNvSpPr txBox="1"/>
          <p:nvPr/>
        </p:nvSpPr>
        <p:spPr>
          <a:xfrm>
            <a:off x="5979802" y="1123950"/>
            <a:ext cx="3164198" cy="1631216"/>
          </a:xfrm>
          <a:prstGeom prst="rect">
            <a:avLst/>
          </a:prstGeom>
          <a:noFill/>
        </p:spPr>
        <p:txBody>
          <a:bodyPr wrap="square" rtlCol="0">
            <a:spAutoFit/>
          </a:bodyPr>
          <a:lstStyle/>
          <a:p>
            <a:r>
              <a:rPr lang="en-US" sz="1800" b="1" i="1">
                <a:solidFill>
                  <a:schemeClr val="bg1"/>
                </a:solidFill>
                <a:latin typeface="Avenir Book" charset="0"/>
                <a:ea typeface="Avenir Book" charset="0"/>
                <a:cs typeface="Avenir Book" charset="0"/>
              </a:rPr>
              <a:t>Migration is Difficult</a:t>
            </a:r>
          </a:p>
          <a:p>
            <a:pPr marL="285750" indent="-285750">
              <a:buFont typeface="Arial" panose="020B0604020202020204" pitchFamily="34" charset="0"/>
              <a:buChar char="•"/>
            </a:pPr>
            <a:r>
              <a:rPr lang="en-US" sz="1600" i="1">
                <a:solidFill>
                  <a:schemeClr val="bg1"/>
                </a:solidFill>
                <a:latin typeface="Avenir Book" charset="0"/>
                <a:ea typeface="Avenir Book" charset="0"/>
                <a:cs typeface="Avenir Book" charset="0"/>
              </a:rPr>
              <a:t>Remote filesystem access</a:t>
            </a:r>
          </a:p>
          <a:p>
            <a:pPr marL="285750" indent="-285750">
              <a:buFont typeface="Arial" panose="020B0604020202020204" pitchFamily="34" charset="0"/>
              <a:buChar char="•"/>
            </a:pPr>
            <a:r>
              <a:rPr lang="en-US" sz="1600" i="1">
                <a:solidFill>
                  <a:schemeClr val="bg1"/>
                </a:solidFill>
                <a:latin typeface="Avenir Book" charset="0"/>
                <a:ea typeface="Avenir Book" charset="0"/>
                <a:cs typeface="Avenir Book" charset="0"/>
              </a:rPr>
              <a:t>Changing pathnames</a:t>
            </a:r>
          </a:p>
          <a:p>
            <a:pPr marL="285750" indent="-285750">
              <a:buFont typeface="Arial" panose="020B0604020202020204" pitchFamily="34" charset="0"/>
              <a:buChar char="•"/>
            </a:pPr>
            <a:r>
              <a:rPr lang="en-US" sz="1600" i="1">
                <a:solidFill>
                  <a:schemeClr val="bg1"/>
                </a:solidFill>
                <a:latin typeface="Avenir Book" charset="0"/>
                <a:ea typeface="Avenir Book" charset="0"/>
                <a:cs typeface="Avenir Book" charset="0"/>
              </a:rPr>
              <a:t>Network connections</a:t>
            </a:r>
          </a:p>
          <a:p>
            <a:pPr marL="285750" indent="-285750">
              <a:buFont typeface="Arial" panose="020B0604020202020204" pitchFamily="34" charset="0"/>
              <a:buChar char="•"/>
            </a:pPr>
            <a:r>
              <a:rPr lang="en-US" sz="1600" i="1">
                <a:solidFill>
                  <a:schemeClr val="bg1"/>
                </a:solidFill>
                <a:latin typeface="Avenir Book" charset="0"/>
                <a:ea typeface="Avenir Book" charset="0"/>
                <a:cs typeface="Avenir Book" charset="0"/>
              </a:rPr>
              <a:t>Access control</a:t>
            </a:r>
            <a:endParaRPr lang="en-US" sz="1400" i="1">
              <a:solidFill>
                <a:schemeClr val="bg1"/>
              </a:solidFill>
              <a:latin typeface="Avenir Book" charset="0"/>
              <a:ea typeface="Avenir Book" charset="0"/>
              <a:cs typeface="Avenir Book" charset="0"/>
            </a:endParaRPr>
          </a:p>
          <a:p>
            <a:endParaRPr lang="en-US" sz="1800" b="1" i="1">
              <a:solidFill>
                <a:schemeClr val="bg1"/>
              </a:solidFill>
              <a:latin typeface="Avenir Book" charset="0"/>
              <a:ea typeface="Avenir Book" charset="0"/>
              <a:cs typeface="Avenir Book" charset="0"/>
            </a:endParaRPr>
          </a:p>
        </p:txBody>
      </p:sp>
      <p:sp>
        <p:nvSpPr>
          <p:cNvPr id="60" name="Rectangle 59">
            <a:extLst>
              <a:ext uri="{FF2B5EF4-FFF2-40B4-BE49-F238E27FC236}">
                <a16:creationId xmlns:a16="http://schemas.microsoft.com/office/drawing/2014/main" id="{DA9528FC-8776-A640-B963-921B520B2BF0}"/>
              </a:ext>
            </a:extLst>
          </p:cNvPr>
          <p:cNvSpPr/>
          <p:nvPr/>
        </p:nvSpPr>
        <p:spPr>
          <a:xfrm>
            <a:off x="3360070" y="1696116"/>
            <a:ext cx="744509" cy="1293723"/>
          </a:xfrm>
          <a:prstGeom prst="rect">
            <a:avLst/>
          </a:prstGeom>
          <a:blipFill>
            <a:blip r:embed="rId2"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3</a:t>
            </a:r>
          </a:p>
        </p:txBody>
      </p:sp>
      <p:sp>
        <p:nvSpPr>
          <p:cNvPr id="2" name="Title 1">
            <a:extLst>
              <a:ext uri="{FF2B5EF4-FFF2-40B4-BE49-F238E27FC236}">
                <a16:creationId xmlns:a16="http://schemas.microsoft.com/office/drawing/2014/main" id="{C0B3862D-B405-3143-8076-9D27E3FD2B4C}"/>
              </a:ext>
            </a:extLst>
          </p:cNvPr>
          <p:cNvSpPr>
            <a:spLocks noGrp="1"/>
          </p:cNvSpPr>
          <p:nvPr>
            <p:ph type="title"/>
          </p:nvPr>
        </p:nvSpPr>
        <p:spPr/>
        <p:txBody>
          <a:bodyPr>
            <a:normAutofit/>
          </a:bodyPr>
          <a:lstStyle/>
          <a:p>
            <a:r>
              <a:rPr lang="en-US"/>
              <a:t>Container Management Challenges</a:t>
            </a:r>
            <a:br>
              <a:rPr lang="en-US"/>
            </a:br>
            <a:r>
              <a:rPr lang="en-US" sz="2000" b="0" i="1"/>
              <a:t>Overloaded Servers</a:t>
            </a:r>
            <a:endParaRPr lang="en-US" b="0" i="1"/>
          </a:p>
        </p:txBody>
      </p:sp>
      <p:sp>
        <p:nvSpPr>
          <p:cNvPr id="3" name="Slide Number Placeholder 2">
            <a:extLst>
              <a:ext uri="{FF2B5EF4-FFF2-40B4-BE49-F238E27FC236}">
                <a16:creationId xmlns:a16="http://schemas.microsoft.com/office/drawing/2014/main" id="{F53343DF-EE27-E348-B04A-403C58178841}"/>
              </a:ext>
            </a:extLst>
          </p:cNvPr>
          <p:cNvSpPr>
            <a:spLocks noGrp="1"/>
          </p:cNvSpPr>
          <p:nvPr>
            <p:ph type="sldNum" sz="quarter" idx="4294967295"/>
          </p:nvPr>
        </p:nvSpPr>
        <p:spPr>
          <a:xfrm>
            <a:off x="7010400" y="4767263"/>
            <a:ext cx="2133600" cy="274637"/>
          </a:xfrm>
          <a:prstGeom prst="rect">
            <a:avLst/>
          </a:prstGeom>
        </p:spPr>
        <p:txBody>
          <a:bodyPr/>
          <a:lstStyle/>
          <a:p>
            <a:pPr hangingPunct="1"/>
            <a:fld id="{C39FF5EB-5A0D-3649-ACEF-BFA1D97C1CD6}" type="slidenum">
              <a:rPr lang="en-US" sz="1350" kern="1200" smtClean="0">
                <a:ea typeface=""/>
                <a:cs typeface=""/>
              </a:rPr>
              <a:pPr hangingPunct="1"/>
              <a:t>17</a:t>
            </a:fld>
            <a:endParaRPr lang="en-US" sz="1350" kern="1200">
              <a:ea typeface=""/>
              <a:cs typeface=""/>
            </a:endParaRPr>
          </a:p>
        </p:txBody>
      </p:sp>
      <p:sp>
        <p:nvSpPr>
          <p:cNvPr id="13" name="Rectangle 12">
            <a:extLst>
              <a:ext uri="{FF2B5EF4-FFF2-40B4-BE49-F238E27FC236}">
                <a16:creationId xmlns:a16="http://schemas.microsoft.com/office/drawing/2014/main" id="{D0431CC7-274E-3F41-8200-92D5CAC2637E}"/>
              </a:ext>
            </a:extLst>
          </p:cNvPr>
          <p:cNvSpPr/>
          <p:nvPr/>
        </p:nvSpPr>
        <p:spPr>
          <a:xfrm>
            <a:off x="1617521" y="2336675"/>
            <a:ext cx="2406130"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B9A5C8E-54F1-BB4E-A7E8-F9694FA17D11}"/>
              </a:ext>
            </a:extLst>
          </p:cNvPr>
          <p:cNvCxnSpPr/>
          <p:nvPr/>
        </p:nvCxnSpPr>
        <p:spPr>
          <a:xfrm flipV="1">
            <a:off x="1544351" y="3000199"/>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A8FB303-C68B-EC4D-9C27-6F9D916B29A9}"/>
              </a:ext>
            </a:extLst>
          </p:cNvPr>
          <p:cNvGrpSpPr/>
          <p:nvPr/>
        </p:nvGrpSpPr>
        <p:grpSpPr>
          <a:xfrm>
            <a:off x="2141012" y="3073707"/>
            <a:ext cx="1289178" cy="761555"/>
            <a:chOff x="1931829" y="3115952"/>
            <a:chExt cx="1289178" cy="761555"/>
          </a:xfrm>
        </p:grpSpPr>
        <p:sp>
          <p:nvSpPr>
            <p:cNvPr id="29" name="Rounded Rectangle 28">
              <a:extLst>
                <a:ext uri="{FF2B5EF4-FFF2-40B4-BE49-F238E27FC236}">
                  <a16:creationId xmlns:a16="http://schemas.microsoft.com/office/drawing/2014/main" id="{909D353A-3126-5446-A615-E3535379AC79}"/>
                </a:ext>
              </a:extLst>
            </p:cNvPr>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30" name="Rounded Rectangle 29">
              <a:extLst>
                <a:ext uri="{FF2B5EF4-FFF2-40B4-BE49-F238E27FC236}">
                  <a16:creationId xmlns:a16="http://schemas.microsoft.com/office/drawing/2014/main" id="{2CF715B8-562E-AC4F-84DC-9C95C2FBBCC4}"/>
                </a:ext>
              </a:extLst>
            </p:cNvPr>
            <p:cNvSpPr/>
            <p:nvPr/>
          </p:nvSpPr>
          <p:spPr>
            <a:xfrm>
              <a:off x="2265837" y="3331885"/>
              <a:ext cx="685800" cy="381806"/>
            </a:xfrm>
            <a:prstGeom prst="roundRect">
              <a:avLst/>
            </a:prstGeom>
            <a:solidFill>
              <a:schemeClr val="bg2">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31" name="Rounded Rectangle 30">
              <a:extLst>
                <a:ext uri="{FF2B5EF4-FFF2-40B4-BE49-F238E27FC236}">
                  <a16:creationId xmlns:a16="http://schemas.microsoft.com/office/drawing/2014/main" id="{22A3045A-F7CB-A842-807C-1A1E4E752BA4}"/>
                </a:ext>
              </a:extLst>
            </p:cNvPr>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sp>
        <p:nvSpPr>
          <p:cNvPr id="35" name="Rectangle 34">
            <a:extLst>
              <a:ext uri="{FF2B5EF4-FFF2-40B4-BE49-F238E27FC236}">
                <a16:creationId xmlns:a16="http://schemas.microsoft.com/office/drawing/2014/main" id="{20582D32-B2E7-1141-8615-0FFABBCC1298}"/>
              </a:ext>
            </a:extLst>
          </p:cNvPr>
          <p:cNvSpPr/>
          <p:nvPr/>
        </p:nvSpPr>
        <p:spPr>
          <a:xfrm>
            <a:off x="2265515" y="3731024"/>
            <a:ext cx="2409163"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Server 0</a:t>
            </a:r>
          </a:p>
        </p:txBody>
      </p:sp>
      <p:sp>
        <p:nvSpPr>
          <p:cNvPr id="57" name="Rectangle 56">
            <a:extLst>
              <a:ext uri="{FF2B5EF4-FFF2-40B4-BE49-F238E27FC236}">
                <a16:creationId xmlns:a16="http://schemas.microsoft.com/office/drawing/2014/main" id="{1F05028C-816F-8349-B8C7-4914D0855130}"/>
              </a:ext>
            </a:extLst>
          </p:cNvPr>
          <p:cNvSpPr/>
          <p:nvPr/>
        </p:nvSpPr>
        <p:spPr>
          <a:xfrm>
            <a:off x="1187698" y="2028186"/>
            <a:ext cx="744509" cy="1293723"/>
          </a:xfrm>
          <a:prstGeom prst="rect">
            <a:avLst/>
          </a:prstGeom>
          <a:blipFill>
            <a:blip r:embed="rId2" cstate="screen">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0</a:t>
            </a:r>
          </a:p>
        </p:txBody>
      </p:sp>
      <p:sp>
        <p:nvSpPr>
          <p:cNvPr id="58" name="Rectangle 57">
            <a:extLst>
              <a:ext uri="{FF2B5EF4-FFF2-40B4-BE49-F238E27FC236}">
                <a16:creationId xmlns:a16="http://schemas.microsoft.com/office/drawing/2014/main" id="{C9911E4B-9218-9045-9FC7-AA2815DD0B4F}"/>
              </a:ext>
            </a:extLst>
          </p:cNvPr>
          <p:cNvSpPr/>
          <p:nvPr/>
        </p:nvSpPr>
        <p:spPr>
          <a:xfrm>
            <a:off x="1926099" y="1913007"/>
            <a:ext cx="744509" cy="1293723"/>
          </a:xfrm>
          <a:prstGeom prst="rect">
            <a:avLst/>
          </a:prstGeom>
          <a:blipFill>
            <a:blip r:embed="rId2"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1</a:t>
            </a:r>
          </a:p>
        </p:txBody>
      </p:sp>
      <p:sp>
        <p:nvSpPr>
          <p:cNvPr id="59" name="Rectangle 58">
            <a:extLst>
              <a:ext uri="{FF2B5EF4-FFF2-40B4-BE49-F238E27FC236}">
                <a16:creationId xmlns:a16="http://schemas.microsoft.com/office/drawing/2014/main" id="{97C61F5A-20F2-C24F-809C-7280A95F7032}"/>
              </a:ext>
            </a:extLst>
          </p:cNvPr>
          <p:cNvSpPr/>
          <p:nvPr/>
        </p:nvSpPr>
        <p:spPr>
          <a:xfrm>
            <a:off x="2653808" y="1804367"/>
            <a:ext cx="744509" cy="1293723"/>
          </a:xfrm>
          <a:prstGeom prst="rect">
            <a:avLst/>
          </a:prstGeom>
          <a:blipFill>
            <a:blip r:embed="rId2"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2</a:t>
            </a:r>
          </a:p>
        </p:txBody>
      </p:sp>
      <p:grpSp>
        <p:nvGrpSpPr>
          <p:cNvPr id="11" name="Group 10">
            <a:extLst>
              <a:ext uri="{FF2B5EF4-FFF2-40B4-BE49-F238E27FC236}">
                <a16:creationId xmlns:a16="http://schemas.microsoft.com/office/drawing/2014/main" id="{D5844DFB-EE29-AB43-86B4-2351BBE9FD0A}"/>
              </a:ext>
            </a:extLst>
          </p:cNvPr>
          <p:cNvGrpSpPr/>
          <p:nvPr/>
        </p:nvGrpSpPr>
        <p:grpSpPr>
          <a:xfrm>
            <a:off x="4535656" y="1900424"/>
            <a:ext cx="3057157" cy="2399116"/>
            <a:chOff x="4535656" y="1900424"/>
            <a:chExt cx="3057157" cy="2399116"/>
          </a:xfrm>
        </p:grpSpPr>
        <p:sp>
          <p:nvSpPr>
            <p:cNvPr id="26" name="Rectangle 25">
              <a:extLst>
                <a:ext uri="{FF2B5EF4-FFF2-40B4-BE49-F238E27FC236}">
                  <a16:creationId xmlns:a16="http://schemas.microsoft.com/office/drawing/2014/main" id="{F9A10A74-65B5-F04F-B88F-3F343782085D}"/>
                </a:ext>
              </a:extLst>
            </p:cNvPr>
            <p:cNvSpPr/>
            <p:nvPr/>
          </p:nvSpPr>
          <p:spPr>
            <a:xfrm>
              <a:off x="4535656" y="1900424"/>
              <a:ext cx="2406130"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CC9513-D45F-0F43-9B89-C0B1667A6052}"/>
                </a:ext>
              </a:extLst>
            </p:cNvPr>
            <p:cNvSpPr/>
            <p:nvPr/>
          </p:nvSpPr>
          <p:spPr>
            <a:xfrm>
              <a:off x="5183650" y="3294773"/>
              <a:ext cx="2409163"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Server 1</a:t>
              </a:r>
            </a:p>
            <a:p>
              <a:pPr algn="ctr"/>
              <a:endParaRPr lang="en-US" sz="1200" b="1">
                <a:latin typeface="Avenir Book" charset="0"/>
                <a:ea typeface="Avenir Book" charset="0"/>
                <a:cs typeface="Avenir Book" charset="0"/>
              </a:endParaRPr>
            </a:p>
          </p:txBody>
        </p:sp>
        <p:grpSp>
          <p:nvGrpSpPr>
            <p:cNvPr id="28" name="Group 27">
              <a:extLst>
                <a:ext uri="{FF2B5EF4-FFF2-40B4-BE49-F238E27FC236}">
                  <a16:creationId xmlns:a16="http://schemas.microsoft.com/office/drawing/2014/main" id="{693892B3-8222-704A-B7E8-8F8568D85313}"/>
                </a:ext>
              </a:extLst>
            </p:cNvPr>
            <p:cNvGrpSpPr/>
            <p:nvPr/>
          </p:nvGrpSpPr>
          <p:grpSpPr>
            <a:xfrm>
              <a:off x="5033924" y="2653247"/>
              <a:ext cx="1289178" cy="761555"/>
              <a:chOff x="1931829" y="3115952"/>
              <a:chExt cx="1289178" cy="761555"/>
            </a:xfrm>
          </p:grpSpPr>
          <p:sp>
            <p:nvSpPr>
              <p:cNvPr id="32" name="Rounded Rectangle 31">
                <a:extLst>
                  <a:ext uri="{FF2B5EF4-FFF2-40B4-BE49-F238E27FC236}">
                    <a16:creationId xmlns:a16="http://schemas.microsoft.com/office/drawing/2014/main" id="{5454EB2F-331A-7647-BF71-978C2A0C4A03}"/>
                  </a:ext>
                </a:extLst>
              </p:cNvPr>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33" name="Rounded Rectangle 32">
                <a:extLst>
                  <a:ext uri="{FF2B5EF4-FFF2-40B4-BE49-F238E27FC236}">
                    <a16:creationId xmlns:a16="http://schemas.microsoft.com/office/drawing/2014/main" id="{5E77ECEB-6BFD-1241-98E4-8F708370F0C1}"/>
                  </a:ext>
                </a:extLst>
              </p:cNvPr>
              <p:cNvSpPr/>
              <p:nvPr/>
            </p:nvSpPr>
            <p:spPr>
              <a:xfrm>
                <a:off x="2265837" y="3331885"/>
                <a:ext cx="685800" cy="381806"/>
              </a:xfrm>
              <a:prstGeom prst="roundRect">
                <a:avLst/>
              </a:prstGeom>
              <a:solidFill>
                <a:schemeClr val="bg2">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34" name="Rounded Rectangle 33">
                <a:extLst>
                  <a:ext uri="{FF2B5EF4-FFF2-40B4-BE49-F238E27FC236}">
                    <a16:creationId xmlns:a16="http://schemas.microsoft.com/office/drawing/2014/main" id="{073282C3-BACB-6E47-AE6E-F9B26C92A4B6}"/>
                  </a:ext>
                </a:extLst>
              </p:cNvPr>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grpSp>
      <p:pic>
        <p:nvPicPr>
          <p:cNvPr id="37" name="Picture 36">
            <a:extLst>
              <a:ext uri="{FF2B5EF4-FFF2-40B4-BE49-F238E27FC236}">
                <a16:creationId xmlns:a16="http://schemas.microsoft.com/office/drawing/2014/main" id="{35D167A8-C6FC-8441-BF67-C9BAFBC955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337" y="2874821"/>
            <a:ext cx="410773" cy="387301"/>
          </a:xfrm>
          <a:prstGeom prst="rect">
            <a:avLst/>
          </a:prstGeom>
        </p:spPr>
      </p:pic>
      <p:pic>
        <p:nvPicPr>
          <p:cNvPr id="38" name="Picture 37">
            <a:extLst>
              <a:ext uri="{FF2B5EF4-FFF2-40B4-BE49-F238E27FC236}">
                <a16:creationId xmlns:a16="http://schemas.microsoft.com/office/drawing/2014/main" id="{49C8657C-1A5F-034F-B75D-0EA205D277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5214" y="2762790"/>
            <a:ext cx="410773" cy="387301"/>
          </a:xfrm>
          <a:prstGeom prst="rect">
            <a:avLst/>
          </a:prstGeom>
        </p:spPr>
      </p:pic>
      <p:pic>
        <p:nvPicPr>
          <p:cNvPr id="39" name="Picture 38">
            <a:extLst>
              <a:ext uri="{FF2B5EF4-FFF2-40B4-BE49-F238E27FC236}">
                <a16:creationId xmlns:a16="http://schemas.microsoft.com/office/drawing/2014/main" id="{B2EC0080-8DD9-594B-960C-72BE898B01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029" y="2644777"/>
            <a:ext cx="410773" cy="387301"/>
          </a:xfrm>
          <a:prstGeom prst="rect">
            <a:avLst/>
          </a:prstGeom>
        </p:spPr>
      </p:pic>
      <p:pic>
        <p:nvPicPr>
          <p:cNvPr id="40" name="Picture 39">
            <a:extLst>
              <a:ext uri="{FF2B5EF4-FFF2-40B4-BE49-F238E27FC236}">
                <a16:creationId xmlns:a16="http://schemas.microsoft.com/office/drawing/2014/main" id="{21437ABB-9970-2B47-A1CC-147EAF0B8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1571" y="2537936"/>
            <a:ext cx="410773" cy="387301"/>
          </a:xfrm>
          <a:prstGeom prst="rect">
            <a:avLst/>
          </a:prstGeom>
        </p:spPr>
      </p:pic>
      <p:grpSp>
        <p:nvGrpSpPr>
          <p:cNvPr id="17" name="Group 16">
            <a:extLst>
              <a:ext uri="{FF2B5EF4-FFF2-40B4-BE49-F238E27FC236}">
                <a16:creationId xmlns:a16="http://schemas.microsoft.com/office/drawing/2014/main" id="{13102274-26D0-EA41-AE80-4E16C968B5CB}"/>
              </a:ext>
            </a:extLst>
          </p:cNvPr>
          <p:cNvGrpSpPr/>
          <p:nvPr/>
        </p:nvGrpSpPr>
        <p:grpSpPr>
          <a:xfrm>
            <a:off x="4794041" y="2387345"/>
            <a:ext cx="410773" cy="387301"/>
            <a:chOff x="6178330" y="3810410"/>
            <a:chExt cx="410773" cy="387301"/>
          </a:xfrm>
        </p:grpSpPr>
        <p:pic>
          <p:nvPicPr>
            <p:cNvPr id="42" name="Picture 41">
              <a:extLst>
                <a:ext uri="{FF2B5EF4-FFF2-40B4-BE49-F238E27FC236}">
                  <a16:creationId xmlns:a16="http://schemas.microsoft.com/office/drawing/2014/main" id="{090D2B57-8A8D-324C-AD2E-8F3890BB8E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8330" y="3810410"/>
              <a:ext cx="410773" cy="387301"/>
            </a:xfrm>
            <a:prstGeom prst="rect">
              <a:avLst/>
            </a:prstGeom>
          </p:spPr>
        </p:pic>
        <p:sp>
          <p:nvSpPr>
            <p:cNvPr id="14" name="&quot;No&quot; Symbol 13">
              <a:extLst>
                <a:ext uri="{FF2B5EF4-FFF2-40B4-BE49-F238E27FC236}">
                  <a16:creationId xmlns:a16="http://schemas.microsoft.com/office/drawing/2014/main" id="{813BD407-FD69-3342-8AF8-A63D52971E79}"/>
                </a:ext>
              </a:extLst>
            </p:cNvPr>
            <p:cNvSpPr/>
            <p:nvPr/>
          </p:nvSpPr>
          <p:spPr>
            <a:xfrm>
              <a:off x="6291104" y="3954409"/>
              <a:ext cx="185225" cy="185225"/>
            </a:xfrm>
            <a:prstGeom prst="noSmoking">
              <a:avLst/>
            </a:prstGeom>
            <a:solidFill>
              <a:srgbClr val="FF0000">
                <a:alpha val="53000"/>
              </a:srgbClr>
            </a:solidFill>
            <a:ln w="9525">
              <a:solidFill>
                <a:srgbClr val="C0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2">
            <a:extLst>
              <a:ext uri="{FF2B5EF4-FFF2-40B4-BE49-F238E27FC236}">
                <a16:creationId xmlns:a16="http://schemas.microsoft.com/office/drawing/2014/main" id="{E9F4CAEB-C73C-DE44-BB98-5EB60F14D92F}"/>
              </a:ext>
            </a:extLst>
          </p:cNvPr>
          <p:cNvGrpSpPr/>
          <p:nvPr/>
        </p:nvGrpSpPr>
        <p:grpSpPr>
          <a:xfrm>
            <a:off x="5505445" y="2284917"/>
            <a:ext cx="410773" cy="387301"/>
            <a:chOff x="6178330" y="3810410"/>
            <a:chExt cx="410773" cy="387301"/>
          </a:xfrm>
        </p:grpSpPr>
        <p:pic>
          <p:nvPicPr>
            <p:cNvPr id="44" name="Picture 43">
              <a:extLst>
                <a:ext uri="{FF2B5EF4-FFF2-40B4-BE49-F238E27FC236}">
                  <a16:creationId xmlns:a16="http://schemas.microsoft.com/office/drawing/2014/main" id="{187D0C7D-4CA7-844D-B8AD-37B6B4214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8330" y="3810410"/>
              <a:ext cx="410773" cy="387301"/>
            </a:xfrm>
            <a:prstGeom prst="rect">
              <a:avLst/>
            </a:prstGeom>
          </p:spPr>
        </p:pic>
        <p:sp>
          <p:nvSpPr>
            <p:cNvPr id="45" name="&quot;No&quot; Symbol 44">
              <a:extLst>
                <a:ext uri="{FF2B5EF4-FFF2-40B4-BE49-F238E27FC236}">
                  <a16:creationId xmlns:a16="http://schemas.microsoft.com/office/drawing/2014/main" id="{C2AFCC22-BE82-D54B-A987-676C7F3F403C}"/>
                </a:ext>
              </a:extLst>
            </p:cNvPr>
            <p:cNvSpPr/>
            <p:nvPr/>
          </p:nvSpPr>
          <p:spPr>
            <a:xfrm>
              <a:off x="6291104" y="3954409"/>
              <a:ext cx="185225" cy="185225"/>
            </a:xfrm>
            <a:prstGeom prst="noSmoking">
              <a:avLst/>
            </a:prstGeom>
            <a:solidFill>
              <a:srgbClr val="FF0000">
                <a:alpha val="53000"/>
              </a:srgbClr>
            </a:solidFill>
            <a:ln w="9525">
              <a:solidFill>
                <a:srgbClr val="C0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6" name="Picture 55">
            <a:extLst>
              <a:ext uri="{FF2B5EF4-FFF2-40B4-BE49-F238E27FC236}">
                <a16:creationId xmlns:a16="http://schemas.microsoft.com/office/drawing/2014/main" id="{FF11B9C1-8FD8-D048-8467-4A84A1D167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9837" y="4156673"/>
            <a:ext cx="747192" cy="704496"/>
          </a:xfrm>
          <a:prstGeom prst="rect">
            <a:avLst/>
          </a:prstGeom>
        </p:spPr>
      </p:pic>
      <p:sp>
        <p:nvSpPr>
          <p:cNvPr id="64" name="TextBox 63">
            <a:extLst>
              <a:ext uri="{FF2B5EF4-FFF2-40B4-BE49-F238E27FC236}">
                <a16:creationId xmlns:a16="http://schemas.microsoft.com/office/drawing/2014/main" id="{AC487146-FA8D-1D41-B363-4421AA698567}"/>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16</a:t>
            </a:r>
          </a:p>
        </p:txBody>
      </p:sp>
    </p:spTree>
    <p:extLst>
      <p:ext uri="{BB962C8B-B14F-4D97-AF65-F5344CB8AC3E}">
        <p14:creationId xmlns:p14="http://schemas.microsoft.com/office/powerpoint/2010/main" val="3815829953"/>
      </p:ext>
    </p:extLst>
  </p:cSld>
  <p:clrMapOvr>
    <a:masterClrMapping/>
  </p:clrMapOvr>
  <mc:AlternateContent xmlns:mc="http://schemas.openxmlformats.org/markup-compatibility/2006">
    <mc:Choice xmlns:p14="http://schemas.microsoft.com/office/powerpoint/2010/main" Requires="p14">
      <p:transition spd="slow" p14:dur="2000" advTm="21877"/>
    </mc:Choice>
    <mc:Fallback>
      <p:transition spd="slow" advTm="21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1500"/>
                                  </p:stCondLst>
                                  <p:childTnLst>
                                    <p:set>
                                      <p:cBhvr>
                                        <p:cTn id="8" dur="1" fill="hold">
                                          <p:stCondLst>
                                            <p:cond delay="0"/>
                                          </p:stCondLst>
                                        </p:cTn>
                                        <p:tgtEl>
                                          <p:spTgt spid="61"/>
                                        </p:tgtEl>
                                        <p:attrNameLst>
                                          <p:attrName>style.visibility</p:attrName>
                                        </p:attrNameLst>
                                      </p:cBhvr>
                                      <p:to>
                                        <p:strVal val="hidden"/>
                                      </p:to>
                                    </p:set>
                                  </p:childTnLst>
                                </p:cTn>
                              </p:par>
                              <p:par>
                                <p:cTn id="9" presetID="1" presetClass="entr" presetSubtype="0" fill="hold" nodeType="withEffect">
                                  <p:stCondLst>
                                    <p:cond delay="1500"/>
                                  </p:stCondLst>
                                  <p:childTnLst>
                                    <p:set>
                                      <p:cBhvr>
                                        <p:cTn id="10" dur="1" fill="hold">
                                          <p:stCondLst>
                                            <p:cond delay="0"/>
                                          </p:stCondLst>
                                        </p:cTn>
                                        <p:tgtEl>
                                          <p:spTgt spid="47"/>
                                        </p:tgtEl>
                                        <p:attrNameLst>
                                          <p:attrName>style.visibility</p:attrName>
                                        </p:attrNameLst>
                                      </p:cBhvr>
                                      <p:to>
                                        <p:strVal val="visible"/>
                                      </p:to>
                                    </p:set>
                                  </p:childTnLst>
                                </p:cTn>
                              </p:par>
                            </p:childTnLst>
                          </p:cTn>
                        </p:par>
                        <p:par>
                          <p:cTn id="11" fill="hold">
                            <p:stCondLst>
                              <p:cond delay="1500"/>
                            </p:stCondLst>
                            <p:childTnLst>
                              <p:par>
                                <p:cTn id="12" presetID="42" presetClass="path" presetSubtype="0" accel="50000" decel="50000" fill="hold" grpId="0" nodeType="afterEffect">
                                  <p:stCondLst>
                                    <p:cond delay="0"/>
                                  </p:stCondLst>
                                  <p:childTnLst>
                                    <p:animMotion origin="layout" path="M 2.77778E-7 3.08642E-6 L 0.19931 -0.05031 " pathEditMode="relative" rAng="0" ptsTypes="AA">
                                      <p:cBhvr>
                                        <p:cTn id="13" dur="2000" fill="hold"/>
                                        <p:tgtEl>
                                          <p:spTgt spid="60"/>
                                        </p:tgtEl>
                                        <p:attrNameLst>
                                          <p:attrName>ppt_x</p:attrName>
                                          <p:attrName>ppt_y</p:attrName>
                                        </p:attrNameLst>
                                      </p:cBhvr>
                                      <p:rCtr x="9965" y="-2531"/>
                                    </p:animMotion>
                                  </p:childTnLst>
                                </p:cTn>
                              </p:par>
                              <p:par>
                                <p:cTn id="14" presetID="42" presetClass="path" presetSubtype="0" accel="50000" decel="50000" fill="hold" nodeType="withEffect">
                                  <p:stCondLst>
                                    <p:cond delay="0"/>
                                  </p:stCondLst>
                                  <p:childTnLst>
                                    <p:animMotion origin="layout" path="M -2.77778E-7 -2.83951E-6 L 0.19566 -0.04784 " pathEditMode="relative" rAng="0" ptsTypes="AA">
                                      <p:cBhvr>
                                        <p:cTn id="15" dur="2000" fill="hold"/>
                                        <p:tgtEl>
                                          <p:spTgt spid="40"/>
                                        </p:tgtEl>
                                        <p:attrNameLst>
                                          <p:attrName>ppt_x</p:attrName>
                                          <p:attrName>ppt_y</p:attrName>
                                        </p:attrNameLst>
                                      </p:cBhvr>
                                      <p:rCtr x="9774" y="-2407"/>
                                    </p:animMotion>
                                  </p:childTnLst>
                                </p:cTn>
                              </p:par>
                            </p:childTnLst>
                          </p:cTn>
                        </p:par>
                        <p:par>
                          <p:cTn id="16" fill="hold">
                            <p:stCondLst>
                              <p:cond delay="3500"/>
                            </p:stCondLst>
                            <p:childTnLst>
                              <p:par>
                                <p:cTn id="17" presetID="1"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par>
                          <p:cTn id="19" fill="hold">
                            <p:stCondLst>
                              <p:cond delay="3500"/>
                            </p:stCondLst>
                            <p:childTnLst>
                              <p:par>
                                <p:cTn id="20" presetID="42" presetClass="path" presetSubtype="0" accel="50000" decel="50000" fill="hold" grpId="0" nodeType="afterEffect">
                                  <p:stCondLst>
                                    <p:cond delay="0"/>
                                  </p:stCondLst>
                                  <p:childTnLst>
                                    <p:animMotion origin="layout" path="M -2.77778E-6 -3.20988E-6 L 0.19306 -0.04907 " pathEditMode="relative" rAng="0" ptsTypes="AA">
                                      <p:cBhvr>
                                        <p:cTn id="21" dur="2000" fill="hold"/>
                                        <p:tgtEl>
                                          <p:spTgt spid="59"/>
                                        </p:tgtEl>
                                        <p:attrNameLst>
                                          <p:attrName>ppt_x</p:attrName>
                                          <p:attrName>ppt_y</p:attrName>
                                        </p:attrNameLst>
                                      </p:cBhvr>
                                      <p:rCtr x="9653" y="-2469"/>
                                    </p:animMotion>
                                  </p:childTnLst>
                                </p:cTn>
                              </p:par>
                              <p:par>
                                <p:cTn id="22" presetID="42" presetClass="path" presetSubtype="0" accel="50000" decel="50000" fill="hold" nodeType="withEffect">
                                  <p:stCondLst>
                                    <p:cond delay="0"/>
                                  </p:stCondLst>
                                  <p:childTnLst>
                                    <p:animMotion origin="layout" path="M -1.94444E-6 -1.85185E-6 L 0.19653 -0.05 " pathEditMode="relative" rAng="0" ptsTypes="AA">
                                      <p:cBhvr>
                                        <p:cTn id="23" dur="2000" fill="hold"/>
                                        <p:tgtEl>
                                          <p:spTgt spid="39"/>
                                        </p:tgtEl>
                                        <p:attrNameLst>
                                          <p:attrName>ppt_x</p:attrName>
                                          <p:attrName>ppt_y</p:attrName>
                                        </p:attrNameLst>
                                      </p:cBhvr>
                                      <p:rCtr x="9826" y="-2500"/>
                                    </p:animMotion>
                                  </p:childTnLst>
                                </p:cTn>
                              </p:par>
                            </p:childTnLst>
                          </p:cTn>
                        </p:par>
                        <p:par>
                          <p:cTn id="24" fill="hold">
                            <p:stCondLst>
                              <p:cond delay="5500"/>
                            </p:stCondLst>
                            <p:childTnLst>
                              <p:par>
                                <p:cTn id="25" presetID="1"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0C326936-8926-6D48-ABE4-5A6489E56C99}"/>
              </a:ext>
            </a:extLst>
          </p:cNvPr>
          <p:cNvSpPr txBox="1"/>
          <p:nvPr/>
        </p:nvSpPr>
        <p:spPr>
          <a:xfrm>
            <a:off x="4291691" y="3971681"/>
            <a:ext cx="1004699" cy="276999"/>
          </a:xfrm>
          <a:prstGeom prst="rect">
            <a:avLst/>
          </a:prstGeom>
          <a:noFill/>
          <a:scene3d>
            <a:camera prst="perspectiveContrastingRightFacing">
              <a:rot lat="475185" lon="20475998" rev="457823"/>
            </a:camera>
            <a:lightRig rig="threePt" dir="t"/>
          </a:scene3d>
          <a:sp3d/>
        </p:spPr>
        <p:txBody>
          <a:bodyPr wrap="none" rtlCol="0">
            <a:spAutoFit/>
          </a:bodyPr>
          <a:lstStyle/>
          <a:p>
            <a:r>
              <a:rPr lang="en-US" sz="1200">
                <a:solidFill>
                  <a:schemeClr val="bg2"/>
                </a:solidFill>
              </a:rPr>
              <a:t>TCP/IP Traffic</a:t>
            </a:r>
          </a:p>
        </p:txBody>
      </p:sp>
      <p:cxnSp>
        <p:nvCxnSpPr>
          <p:cNvPr id="70" name="Straight Arrow Connector 69">
            <a:extLst>
              <a:ext uri="{FF2B5EF4-FFF2-40B4-BE49-F238E27FC236}">
                <a16:creationId xmlns:a16="http://schemas.microsoft.com/office/drawing/2014/main" id="{02BDBD9E-05CB-1548-A4C8-82FC2CCBEF9E}"/>
              </a:ext>
            </a:extLst>
          </p:cNvPr>
          <p:cNvCxnSpPr>
            <a:cxnSpLocks/>
          </p:cNvCxnSpPr>
          <p:nvPr/>
        </p:nvCxnSpPr>
        <p:spPr>
          <a:xfrm flipV="1">
            <a:off x="5257011" y="4006667"/>
            <a:ext cx="291221" cy="42944"/>
          </a:xfrm>
          <a:prstGeom prst="straightConnector1">
            <a:avLst/>
          </a:prstGeom>
          <a:ln w="25400">
            <a:solidFill>
              <a:schemeClr val="tx2">
                <a:lumMod val="60000"/>
                <a:lumOff val="40000"/>
                <a:alpha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F823E2B-952C-DC40-A6E6-EC784E26C194}"/>
              </a:ext>
            </a:extLst>
          </p:cNvPr>
          <p:cNvCxnSpPr>
            <a:cxnSpLocks/>
          </p:cNvCxnSpPr>
          <p:nvPr/>
        </p:nvCxnSpPr>
        <p:spPr>
          <a:xfrm flipH="1">
            <a:off x="4040004" y="4188932"/>
            <a:ext cx="307680" cy="46337"/>
          </a:xfrm>
          <a:prstGeom prst="straightConnector1">
            <a:avLst/>
          </a:prstGeom>
          <a:ln w="25400">
            <a:solidFill>
              <a:schemeClr val="tx2">
                <a:lumMod val="60000"/>
                <a:lumOff val="40000"/>
                <a:alpha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B35F4FE6-EBF8-E24A-ADF9-100D5ECD761B}"/>
              </a:ext>
            </a:extLst>
          </p:cNvPr>
          <p:cNvGrpSpPr/>
          <p:nvPr/>
        </p:nvGrpSpPr>
        <p:grpSpPr>
          <a:xfrm>
            <a:off x="2514036" y="3295513"/>
            <a:ext cx="3680518" cy="1269981"/>
            <a:chOff x="2514036" y="3295513"/>
            <a:chExt cx="3680518" cy="1269981"/>
          </a:xfrm>
        </p:grpSpPr>
        <p:grpSp>
          <p:nvGrpSpPr>
            <p:cNvPr id="48" name="Group 47">
              <a:extLst>
                <a:ext uri="{FF2B5EF4-FFF2-40B4-BE49-F238E27FC236}">
                  <a16:creationId xmlns:a16="http://schemas.microsoft.com/office/drawing/2014/main" id="{44B6AC3E-D770-324B-8927-DC3841D672F7}"/>
                </a:ext>
              </a:extLst>
            </p:cNvPr>
            <p:cNvGrpSpPr/>
            <p:nvPr/>
          </p:nvGrpSpPr>
          <p:grpSpPr>
            <a:xfrm>
              <a:off x="2514036" y="3725516"/>
              <a:ext cx="864084" cy="839978"/>
              <a:chOff x="3155443" y="4173921"/>
              <a:chExt cx="864084" cy="839978"/>
            </a:xfrm>
          </p:grpSpPr>
          <p:sp>
            <p:nvSpPr>
              <p:cNvPr id="52" name="Oval 51">
                <a:extLst>
                  <a:ext uri="{FF2B5EF4-FFF2-40B4-BE49-F238E27FC236}">
                    <a16:creationId xmlns:a16="http://schemas.microsoft.com/office/drawing/2014/main" id="{3448E583-4A98-1E4F-BCB9-EEADD489BF8C}"/>
                  </a:ext>
                </a:extLst>
              </p:cNvPr>
              <p:cNvSpPr/>
              <p:nvPr/>
            </p:nvSpPr>
            <p:spPr>
              <a:xfrm>
                <a:off x="3155443" y="4798876"/>
                <a:ext cx="215023" cy="215023"/>
              </a:xfrm>
              <a:prstGeom prst="ellipse">
                <a:avLst/>
              </a:prstGeom>
              <a:scene3d>
                <a:camera prst="perspectiveHeroicExtremeLeftFacing" fov="2100000">
                  <a:rot lat="1167032" lon="4244308" rev="133831"/>
                </a:camera>
                <a:lightRig rig="threePt" dir="t"/>
              </a:scene3d>
              <a:sp3d extrusionH="4445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Oval 50">
                <a:extLst>
                  <a:ext uri="{FF2B5EF4-FFF2-40B4-BE49-F238E27FC236}">
                    <a16:creationId xmlns:a16="http://schemas.microsoft.com/office/drawing/2014/main" id="{91012FF9-CB72-B845-B2C9-296689017BF2}"/>
                  </a:ext>
                </a:extLst>
              </p:cNvPr>
              <p:cNvSpPr/>
              <p:nvPr/>
            </p:nvSpPr>
            <p:spPr>
              <a:xfrm>
                <a:off x="3855050" y="4173921"/>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9" name="Oval 48">
              <a:extLst>
                <a:ext uri="{FF2B5EF4-FFF2-40B4-BE49-F238E27FC236}">
                  <a16:creationId xmlns:a16="http://schemas.microsoft.com/office/drawing/2014/main" id="{2B65C734-1E9D-8347-BFD2-09121FF02A3E}"/>
                </a:ext>
              </a:extLst>
            </p:cNvPr>
            <p:cNvSpPr/>
            <p:nvPr/>
          </p:nvSpPr>
          <p:spPr>
            <a:xfrm>
              <a:off x="6030077" y="3295513"/>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6" name="TextBox 45">
            <a:extLst>
              <a:ext uri="{FF2B5EF4-FFF2-40B4-BE49-F238E27FC236}">
                <a16:creationId xmlns:a16="http://schemas.microsoft.com/office/drawing/2014/main" id="{EB7CB2FB-1DFE-5D45-B51A-1C9ECC22EF95}"/>
              </a:ext>
            </a:extLst>
          </p:cNvPr>
          <p:cNvSpPr txBox="1"/>
          <p:nvPr/>
        </p:nvSpPr>
        <p:spPr>
          <a:xfrm>
            <a:off x="6056002" y="1123950"/>
            <a:ext cx="2783198" cy="1477328"/>
          </a:xfrm>
          <a:prstGeom prst="rect">
            <a:avLst/>
          </a:prstGeom>
          <a:noFill/>
        </p:spPr>
        <p:txBody>
          <a:bodyPr wrap="square" rtlCol="0">
            <a:spAutoFit/>
          </a:bodyPr>
          <a:lstStyle/>
          <a:p>
            <a:r>
              <a:rPr lang="en-US" sz="1800" b="1" i="1">
                <a:solidFill>
                  <a:schemeClr val="bg1"/>
                </a:solidFill>
                <a:latin typeface="Avenir Book" charset="0"/>
                <a:ea typeface="Avenir Book" charset="0"/>
                <a:cs typeface="Avenir Book" charset="0"/>
              </a:rPr>
              <a:t>Heavy TCP/IP traffic</a:t>
            </a:r>
          </a:p>
          <a:p>
            <a:endParaRPr lang="en-US" sz="1800" b="1" i="1">
              <a:solidFill>
                <a:schemeClr val="bg1"/>
              </a:solidFill>
              <a:latin typeface="Avenir Book" charset="0"/>
              <a:ea typeface="Avenir Book" charset="0"/>
              <a:cs typeface="Avenir Book" charset="0"/>
            </a:endParaRPr>
          </a:p>
          <a:p>
            <a:r>
              <a:rPr lang="en-US" sz="1800" b="1" i="1">
                <a:solidFill>
                  <a:schemeClr val="bg1"/>
                </a:solidFill>
                <a:latin typeface="Avenir Book" charset="0"/>
                <a:ea typeface="Avenir Book" charset="0"/>
                <a:cs typeface="Avenir Book" charset="0"/>
              </a:rPr>
              <a:t>Difficult to manage</a:t>
            </a:r>
          </a:p>
          <a:p>
            <a:endParaRPr lang="en-US" sz="1800" b="1" i="1">
              <a:solidFill>
                <a:schemeClr val="bg1"/>
              </a:solidFill>
              <a:latin typeface="Avenir Book" charset="0"/>
              <a:ea typeface="Avenir Book" charset="0"/>
              <a:cs typeface="Avenir Book" charset="0"/>
            </a:endParaRPr>
          </a:p>
          <a:p>
            <a:r>
              <a:rPr lang="en-US" sz="1800" b="1" i="1">
                <a:solidFill>
                  <a:schemeClr val="bg1"/>
                </a:solidFill>
                <a:latin typeface="Avenir Book" charset="0"/>
                <a:ea typeface="Avenir Book" charset="0"/>
                <a:cs typeface="Avenir Book" charset="0"/>
              </a:rPr>
              <a:t>Lower Performance</a:t>
            </a:r>
          </a:p>
        </p:txBody>
      </p:sp>
      <p:sp>
        <p:nvSpPr>
          <p:cNvPr id="60" name="Rectangle 59">
            <a:extLst>
              <a:ext uri="{FF2B5EF4-FFF2-40B4-BE49-F238E27FC236}">
                <a16:creationId xmlns:a16="http://schemas.microsoft.com/office/drawing/2014/main" id="{DA9528FC-8776-A640-B963-921B520B2BF0}"/>
              </a:ext>
            </a:extLst>
          </p:cNvPr>
          <p:cNvSpPr/>
          <p:nvPr/>
        </p:nvSpPr>
        <p:spPr>
          <a:xfrm>
            <a:off x="5170765" y="1425850"/>
            <a:ext cx="744509" cy="1293723"/>
          </a:xfrm>
          <a:prstGeom prst="rect">
            <a:avLst/>
          </a:prstGeom>
          <a:blipFill>
            <a:blip r:embed="rId2"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3</a:t>
            </a:r>
          </a:p>
        </p:txBody>
      </p:sp>
      <p:sp>
        <p:nvSpPr>
          <p:cNvPr id="2" name="Title 1">
            <a:extLst>
              <a:ext uri="{FF2B5EF4-FFF2-40B4-BE49-F238E27FC236}">
                <a16:creationId xmlns:a16="http://schemas.microsoft.com/office/drawing/2014/main" id="{C0B3862D-B405-3143-8076-9D27E3FD2B4C}"/>
              </a:ext>
            </a:extLst>
          </p:cNvPr>
          <p:cNvSpPr>
            <a:spLocks noGrp="1"/>
          </p:cNvSpPr>
          <p:nvPr>
            <p:ph type="title"/>
          </p:nvPr>
        </p:nvSpPr>
        <p:spPr/>
        <p:txBody>
          <a:bodyPr>
            <a:normAutofit/>
          </a:bodyPr>
          <a:lstStyle/>
          <a:p>
            <a:r>
              <a:rPr lang="en-US"/>
              <a:t>Container Migration Challenges</a:t>
            </a:r>
            <a:endParaRPr lang="en-US" b="0" i="1"/>
          </a:p>
        </p:txBody>
      </p:sp>
      <p:sp>
        <p:nvSpPr>
          <p:cNvPr id="13" name="Rectangle 12">
            <a:extLst>
              <a:ext uri="{FF2B5EF4-FFF2-40B4-BE49-F238E27FC236}">
                <a16:creationId xmlns:a16="http://schemas.microsoft.com/office/drawing/2014/main" id="{D0431CC7-274E-3F41-8200-92D5CAC2637E}"/>
              </a:ext>
            </a:extLst>
          </p:cNvPr>
          <p:cNvSpPr/>
          <p:nvPr/>
        </p:nvSpPr>
        <p:spPr>
          <a:xfrm>
            <a:off x="1617521" y="2336675"/>
            <a:ext cx="2406130"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B9A5C8E-54F1-BB4E-A7E8-F9694FA17D11}"/>
              </a:ext>
            </a:extLst>
          </p:cNvPr>
          <p:cNvCxnSpPr/>
          <p:nvPr/>
        </p:nvCxnSpPr>
        <p:spPr>
          <a:xfrm flipV="1">
            <a:off x="1544351" y="3000199"/>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A8FB303-C68B-EC4D-9C27-6F9D916B29A9}"/>
              </a:ext>
            </a:extLst>
          </p:cNvPr>
          <p:cNvGrpSpPr/>
          <p:nvPr/>
        </p:nvGrpSpPr>
        <p:grpSpPr>
          <a:xfrm>
            <a:off x="2141012" y="3073707"/>
            <a:ext cx="1289178" cy="761555"/>
            <a:chOff x="1931829" y="3115952"/>
            <a:chExt cx="1289178" cy="761555"/>
          </a:xfrm>
        </p:grpSpPr>
        <p:sp>
          <p:nvSpPr>
            <p:cNvPr id="29" name="Rounded Rectangle 28">
              <a:extLst>
                <a:ext uri="{FF2B5EF4-FFF2-40B4-BE49-F238E27FC236}">
                  <a16:creationId xmlns:a16="http://schemas.microsoft.com/office/drawing/2014/main" id="{909D353A-3126-5446-A615-E3535379AC79}"/>
                </a:ext>
              </a:extLst>
            </p:cNvPr>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30" name="Rounded Rectangle 29">
              <a:extLst>
                <a:ext uri="{FF2B5EF4-FFF2-40B4-BE49-F238E27FC236}">
                  <a16:creationId xmlns:a16="http://schemas.microsoft.com/office/drawing/2014/main" id="{2CF715B8-562E-AC4F-84DC-9C95C2FBBCC4}"/>
                </a:ext>
              </a:extLst>
            </p:cNvPr>
            <p:cNvSpPr/>
            <p:nvPr/>
          </p:nvSpPr>
          <p:spPr>
            <a:xfrm>
              <a:off x="2265837" y="3331885"/>
              <a:ext cx="685800" cy="381806"/>
            </a:xfrm>
            <a:prstGeom prst="roundRect">
              <a:avLst/>
            </a:prstGeom>
            <a:solidFill>
              <a:schemeClr val="bg2">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31" name="Rounded Rectangle 30">
              <a:extLst>
                <a:ext uri="{FF2B5EF4-FFF2-40B4-BE49-F238E27FC236}">
                  <a16:creationId xmlns:a16="http://schemas.microsoft.com/office/drawing/2014/main" id="{22A3045A-F7CB-A842-807C-1A1E4E752BA4}"/>
                </a:ext>
              </a:extLst>
            </p:cNvPr>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sp>
        <p:nvSpPr>
          <p:cNvPr id="35" name="Rectangle 34">
            <a:extLst>
              <a:ext uri="{FF2B5EF4-FFF2-40B4-BE49-F238E27FC236}">
                <a16:creationId xmlns:a16="http://schemas.microsoft.com/office/drawing/2014/main" id="{20582D32-B2E7-1141-8615-0FFABBCC1298}"/>
              </a:ext>
            </a:extLst>
          </p:cNvPr>
          <p:cNvSpPr/>
          <p:nvPr/>
        </p:nvSpPr>
        <p:spPr>
          <a:xfrm>
            <a:off x="2265515" y="3731024"/>
            <a:ext cx="2409163"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Server 0</a:t>
            </a:r>
          </a:p>
        </p:txBody>
      </p:sp>
      <p:sp>
        <p:nvSpPr>
          <p:cNvPr id="57" name="Rectangle 56">
            <a:extLst>
              <a:ext uri="{FF2B5EF4-FFF2-40B4-BE49-F238E27FC236}">
                <a16:creationId xmlns:a16="http://schemas.microsoft.com/office/drawing/2014/main" id="{1F05028C-816F-8349-B8C7-4914D0855130}"/>
              </a:ext>
            </a:extLst>
          </p:cNvPr>
          <p:cNvSpPr/>
          <p:nvPr/>
        </p:nvSpPr>
        <p:spPr>
          <a:xfrm>
            <a:off x="1187698" y="2028186"/>
            <a:ext cx="744509" cy="1293723"/>
          </a:xfrm>
          <a:prstGeom prst="rect">
            <a:avLst/>
          </a:prstGeom>
          <a:blipFill>
            <a:blip r:embed="rId2" cstate="screen">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0</a:t>
            </a:r>
          </a:p>
        </p:txBody>
      </p:sp>
      <p:sp>
        <p:nvSpPr>
          <p:cNvPr id="58" name="Rectangle 57">
            <a:extLst>
              <a:ext uri="{FF2B5EF4-FFF2-40B4-BE49-F238E27FC236}">
                <a16:creationId xmlns:a16="http://schemas.microsoft.com/office/drawing/2014/main" id="{C9911E4B-9218-9045-9FC7-AA2815DD0B4F}"/>
              </a:ext>
            </a:extLst>
          </p:cNvPr>
          <p:cNvSpPr/>
          <p:nvPr/>
        </p:nvSpPr>
        <p:spPr>
          <a:xfrm>
            <a:off x="1926099" y="1913007"/>
            <a:ext cx="744509" cy="1293723"/>
          </a:xfrm>
          <a:prstGeom prst="rect">
            <a:avLst/>
          </a:prstGeom>
          <a:blipFill>
            <a:blip r:embed="rId2"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1</a:t>
            </a:r>
          </a:p>
        </p:txBody>
      </p:sp>
      <p:sp>
        <p:nvSpPr>
          <p:cNvPr id="59" name="Rectangle 58">
            <a:extLst>
              <a:ext uri="{FF2B5EF4-FFF2-40B4-BE49-F238E27FC236}">
                <a16:creationId xmlns:a16="http://schemas.microsoft.com/office/drawing/2014/main" id="{97C61F5A-20F2-C24F-809C-7280A95F7032}"/>
              </a:ext>
            </a:extLst>
          </p:cNvPr>
          <p:cNvSpPr/>
          <p:nvPr/>
        </p:nvSpPr>
        <p:spPr>
          <a:xfrm>
            <a:off x="4437928" y="1538014"/>
            <a:ext cx="744509" cy="1293723"/>
          </a:xfrm>
          <a:prstGeom prst="rect">
            <a:avLst/>
          </a:prstGeom>
          <a:blipFill>
            <a:blip r:embed="rId2"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2</a:t>
            </a:r>
          </a:p>
        </p:txBody>
      </p:sp>
      <p:grpSp>
        <p:nvGrpSpPr>
          <p:cNvPr id="11" name="Group 10">
            <a:extLst>
              <a:ext uri="{FF2B5EF4-FFF2-40B4-BE49-F238E27FC236}">
                <a16:creationId xmlns:a16="http://schemas.microsoft.com/office/drawing/2014/main" id="{D5844DFB-EE29-AB43-86B4-2351BBE9FD0A}"/>
              </a:ext>
            </a:extLst>
          </p:cNvPr>
          <p:cNvGrpSpPr/>
          <p:nvPr/>
        </p:nvGrpSpPr>
        <p:grpSpPr>
          <a:xfrm>
            <a:off x="4535656" y="1900424"/>
            <a:ext cx="3057157" cy="2399116"/>
            <a:chOff x="4535656" y="1900424"/>
            <a:chExt cx="3057157" cy="2399116"/>
          </a:xfrm>
        </p:grpSpPr>
        <p:sp>
          <p:nvSpPr>
            <p:cNvPr id="26" name="Rectangle 25">
              <a:extLst>
                <a:ext uri="{FF2B5EF4-FFF2-40B4-BE49-F238E27FC236}">
                  <a16:creationId xmlns:a16="http://schemas.microsoft.com/office/drawing/2014/main" id="{F9A10A74-65B5-F04F-B88F-3F343782085D}"/>
                </a:ext>
              </a:extLst>
            </p:cNvPr>
            <p:cNvSpPr/>
            <p:nvPr/>
          </p:nvSpPr>
          <p:spPr>
            <a:xfrm>
              <a:off x="4535656" y="1900424"/>
              <a:ext cx="2406130"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CC9513-D45F-0F43-9B89-C0B1667A6052}"/>
                </a:ext>
              </a:extLst>
            </p:cNvPr>
            <p:cNvSpPr/>
            <p:nvPr/>
          </p:nvSpPr>
          <p:spPr>
            <a:xfrm>
              <a:off x="5183650" y="3294773"/>
              <a:ext cx="2409163"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Server 1</a:t>
              </a:r>
            </a:p>
            <a:p>
              <a:pPr algn="ctr"/>
              <a:endParaRPr lang="en-US" sz="1200" b="1">
                <a:latin typeface="Avenir Book" charset="0"/>
                <a:ea typeface="Avenir Book" charset="0"/>
                <a:cs typeface="Avenir Book" charset="0"/>
              </a:endParaRPr>
            </a:p>
          </p:txBody>
        </p:sp>
        <p:grpSp>
          <p:nvGrpSpPr>
            <p:cNvPr id="28" name="Group 27">
              <a:extLst>
                <a:ext uri="{FF2B5EF4-FFF2-40B4-BE49-F238E27FC236}">
                  <a16:creationId xmlns:a16="http://schemas.microsoft.com/office/drawing/2014/main" id="{693892B3-8222-704A-B7E8-8F8568D85313}"/>
                </a:ext>
              </a:extLst>
            </p:cNvPr>
            <p:cNvGrpSpPr/>
            <p:nvPr/>
          </p:nvGrpSpPr>
          <p:grpSpPr>
            <a:xfrm>
              <a:off x="5033924" y="2653247"/>
              <a:ext cx="1289178" cy="761555"/>
              <a:chOff x="1931829" y="3115952"/>
              <a:chExt cx="1289178" cy="761555"/>
            </a:xfrm>
          </p:grpSpPr>
          <p:sp>
            <p:nvSpPr>
              <p:cNvPr id="32" name="Rounded Rectangle 31">
                <a:extLst>
                  <a:ext uri="{FF2B5EF4-FFF2-40B4-BE49-F238E27FC236}">
                    <a16:creationId xmlns:a16="http://schemas.microsoft.com/office/drawing/2014/main" id="{5454EB2F-331A-7647-BF71-978C2A0C4A03}"/>
                  </a:ext>
                </a:extLst>
              </p:cNvPr>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33" name="Rounded Rectangle 32">
                <a:extLst>
                  <a:ext uri="{FF2B5EF4-FFF2-40B4-BE49-F238E27FC236}">
                    <a16:creationId xmlns:a16="http://schemas.microsoft.com/office/drawing/2014/main" id="{5E77ECEB-6BFD-1241-98E4-8F708370F0C1}"/>
                  </a:ext>
                </a:extLst>
              </p:cNvPr>
              <p:cNvSpPr/>
              <p:nvPr/>
            </p:nvSpPr>
            <p:spPr>
              <a:xfrm>
                <a:off x="2265837" y="3331885"/>
                <a:ext cx="685800" cy="381806"/>
              </a:xfrm>
              <a:prstGeom prst="roundRect">
                <a:avLst/>
              </a:prstGeom>
              <a:solidFill>
                <a:schemeClr val="bg2">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34" name="Rounded Rectangle 33">
                <a:extLst>
                  <a:ext uri="{FF2B5EF4-FFF2-40B4-BE49-F238E27FC236}">
                    <a16:creationId xmlns:a16="http://schemas.microsoft.com/office/drawing/2014/main" id="{073282C3-BACB-6E47-AE6E-F9B26C92A4B6}"/>
                  </a:ext>
                </a:extLst>
              </p:cNvPr>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grpSp>
      <p:pic>
        <p:nvPicPr>
          <p:cNvPr id="56" name="Picture 55">
            <a:extLst>
              <a:ext uri="{FF2B5EF4-FFF2-40B4-BE49-F238E27FC236}">
                <a16:creationId xmlns:a16="http://schemas.microsoft.com/office/drawing/2014/main" id="{F7DF8FE9-3594-0247-A291-99BFCE6A5A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337" y="2874821"/>
            <a:ext cx="410773" cy="387301"/>
          </a:xfrm>
          <a:prstGeom prst="rect">
            <a:avLst/>
          </a:prstGeom>
        </p:spPr>
      </p:pic>
      <p:pic>
        <p:nvPicPr>
          <p:cNvPr id="61" name="Picture 60">
            <a:extLst>
              <a:ext uri="{FF2B5EF4-FFF2-40B4-BE49-F238E27FC236}">
                <a16:creationId xmlns:a16="http://schemas.microsoft.com/office/drawing/2014/main" id="{61FA7747-4E18-2E4D-99C7-356728AB1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5214" y="2762790"/>
            <a:ext cx="410773" cy="387301"/>
          </a:xfrm>
          <a:prstGeom prst="rect">
            <a:avLst/>
          </a:prstGeom>
        </p:spPr>
      </p:pic>
      <p:grpSp>
        <p:nvGrpSpPr>
          <p:cNvPr id="62" name="Group 61">
            <a:extLst>
              <a:ext uri="{FF2B5EF4-FFF2-40B4-BE49-F238E27FC236}">
                <a16:creationId xmlns:a16="http://schemas.microsoft.com/office/drawing/2014/main" id="{14573073-98AD-8D46-B2F8-07DE06A15802}"/>
              </a:ext>
            </a:extLst>
          </p:cNvPr>
          <p:cNvGrpSpPr/>
          <p:nvPr/>
        </p:nvGrpSpPr>
        <p:grpSpPr>
          <a:xfrm>
            <a:off x="4794041" y="2387345"/>
            <a:ext cx="410773" cy="387301"/>
            <a:chOff x="6178330" y="3810410"/>
            <a:chExt cx="410773" cy="387301"/>
          </a:xfrm>
        </p:grpSpPr>
        <p:pic>
          <p:nvPicPr>
            <p:cNvPr id="63" name="Picture 62">
              <a:extLst>
                <a:ext uri="{FF2B5EF4-FFF2-40B4-BE49-F238E27FC236}">
                  <a16:creationId xmlns:a16="http://schemas.microsoft.com/office/drawing/2014/main" id="{CEACB149-4632-964A-8C97-1EB506A43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8330" y="3810410"/>
              <a:ext cx="410773" cy="387301"/>
            </a:xfrm>
            <a:prstGeom prst="rect">
              <a:avLst/>
            </a:prstGeom>
          </p:spPr>
        </p:pic>
        <p:sp>
          <p:nvSpPr>
            <p:cNvPr id="64" name="&quot;No&quot; Symbol 63">
              <a:extLst>
                <a:ext uri="{FF2B5EF4-FFF2-40B4-BE49-F238E27FC236}">
                  <a16:creationId xmlns:a16="http://schemas.microsoft.com/office/drawing/2014/main" id="{BF076238-4070-1B4C-96C1-C7CE1E3324DF}"/>
                </a:ext>
              </a:extLst>
            </p:cNvPr>
            <p:cNvSpPr/>
            <p:nvPr/>
          </p:nvSpPr>
          <p:spPr>
            <a:xfrm>
              <a:off x="6291104" y="3954409"/>
              <a:ext cx="185225" cy="185225"/>
            </a:xfrm>
            <a:prstGeom prst="noSmoking">
              <a:avLst/>
            </a:prstGeom>
            <a:solidFill>
              <a:srgbClr val="FF0000">
                <a:alpha val="53000"/>
              </a:srgbClr>
            </a:solidFill>
            <a:ln w="9525">
              <a:solidFill>
                <a:srgbClr val="C0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a:extLst>
              <a:ext uri="{FF2B5EF4-FFF2-40B4-BE49-F238E27FC236}">
                <a16:creationId xmlns:a16="http://schemas.microsoft.com/office/drawing/2014/main" id="{D8E7E289-2D34-A440-9441-9BA632D2585F}"/>
              </a:ext>
            </a:extLst>
          </p:cNvPr>
          <p:cNvGrpSpPr/>
          <p:nvPr/>
        </p:nvGrpSpPr>
        <p:grpSpPr>
          <a:xfrm>
            <a:off x="5505445" y="2284917"/>
            <a:ext cx="410773" cy="387301"/>
            <a:chOff x="6178330" y="3810410"/>
            <a:chExt cx="410773" cy="387301"/>
          </a:xfrm>
        </p:grpSpPr>
        <p:pic>
          <p:nvPicPr>
            <p:cNvPr id="66" name="Picture 65">
              <a:extLst>
                <a:ext uri="{FF2B5EF4-FFF2-40B4-BE49-F238E27FC236}">
                  <a16:creationId xmlns:a16="http://schemas.microsoft.com/office/drawing/2014/main" id="{EE022525-E740-6747-900B-51659B3124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8330" y="3810410"/>
              <a:ext cx="410773" cy="387301"/>
            </a:xfrm>
            <a:prstGeom prst="rect">
              <a:avLst/>
            </a:prstGeom>
          </p:spPr>
        </p:pic>
        <p:sp>
          <p:nvSpPr>
            <p:cNvPr id="67" name="&quot;No&quot; Symbol 66">
              <a:extLst>
                <a:ext uri="{FF2B5EF4-FFF2-40B4-BE49-F238E27FC236}">
                  <a16:creationId xmlns:a16="http://schemas.microsoft.com/office/drawing/2014/main" id="{CB373097-60C2-DE44-871D-78B2A3093736}"/>
                </a:ext>
              </a:extLst>
            </p:cNvPr>
            <p:cNvSpPr/>
            <p:nvPr/>
          </p:nvSpPr>
          <p:spPr>
            <a:xfrm>
              <a:off x="6291104" y="3954409"/>
              <a:ext cx="185225" cy="185225"/>
            </a:xfrm>
            <a:prstGeom prst="noSmoking">
              <a:avLst/>
            </a:prstGeom>
            <a:solidFill>
              <a:srgbClr val="FF0000">
                <a:alpha val="53000"/>
              </a:srgbClr>
            </a:solidFill>
            <a:ln w="9525">
              <a:solidFill>
                <a:srgbClr val="C0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8" name="Picture 67">
            <a:extLst>
              <a:ext uri="{FF2B5EF4-FFF2-40B4-BE49-F238E27FC236}">
                <a16:creationId xmlns:a16="http://schemas.microsoft.com/office/drawing/2014/main" id="{5B023A34-6636-7F46-BE43-C0763746D7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9837" y="4156673"/>
            <a:ext cx="747192" cy="704496"/>
          </a:xfrm>
          <a:prstGeom prst="rect">
            <a:avLst/>
          </a:prstGeom>
        </p:spPr>
      </p:pic>
      <p:sp>
        <p:nvSpPr>
          <p:cNvPr id="39" name="TextBox 38">
            <a:extLst>
              <a:ext uri="{FF2B5EF4-FFF2-40B4-BE49-F238E27FC236}">
                <a16:creationId xmlns:a16="http://schemas.microsoft.com/office/drawing/2014/main" id="{32F3D24C-33EF-BC42-8FB1-D834639F647B}"/>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17</a:t>
            </a:r>
          </a:p>
        </p:txBody>
      </p:sp>
    </p:spTree>
    <p:extLst>
      <p:ext uri="{BB962C8B-B14F-4D97-AF65-F5344CB8AC3E}">
        <p14:creationId xmlns:p14="http://schemas.microsoft.com/office/powerpoint/2010/main" val="531915659"/>
      </p:ext>
    </p:extLst>
  </p:cSld>
  <p:clrMapOvr>
    <a:masterClrMapping/>
  </p:clrMapOvr>
  <mc:AlternateContent xmlns:mc="http://schemas.openxmlformats.org/markup-compatibility/2006">
    <mc:Choice xmlns:p14="http://schemas.microsoft.com/office/powerpoint/2010/main" Requires="p14">
      <p:transition spd="slow" p14:dur="2000" advTm="14226"/>
    </mc:Choice>
    <mc:Fallback>
      <p:transition spd="slow" advTm="1422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1A603241-ADDD-2E40-9774-E44BDED685BE}"/>
              </a:ext>
            </a:extLst>
          </p:cNvPr>
          <p:cNvGrpSpPr/>
          <p:nvPr/>
        </p:nvGrpSpPr>
        <p:grpSpPr>
          <a:xfrm>
            <a:off x="1652399" y="3549275"/>
            <a:ext cx="3672757" cy="1261184"/>
            <a:chOff x="1652399" y="3549275"/>
            <a:chExt cx="3672757" cy="1261184"/>
          </a:xfrm>
        </p:grpSpPr>
        <p:sp>
          <p:nvSpPr>
            <p:cNvPr id="100" name="Oval 99">
              <a:extLst>
                <a:ext uri="{FF2B5EF4-FFF2-40B4-BE49-F238E27FC236}">
                  <a16:creationId xmlns:a16="http://schemas.microsoft.com/office/drawing/2014/main" id="{90546A6A-3228-3549-8488-320611503251}"/>
                </a:ext>
              </a:extLst>
            </p:cNvPr>
            <p:cNvSpPr/>
            <p:nvPr/>
          </p:nvSpPr>
          <p:spPr>
            <a:xfrm>
              <a:off x="1652399" y="4595436"/>
              <a:ext cx="215023" cy="215023"/>
            </a:xfrm>
            <a:prstGeom prst="ellipse">
              <a:avLst/>
            </a:prstGeom>
            <a:scene3d>
              <a:camera prst="perspectiveHeroicExtremeLeftFacing" fov="2100000">
                <a:rot lat="1167032" lon="4244308" rev="133831"/>
              </a:camera>
              <a:lightRig rig="threePt" dir="t"/>
            </a:scene3d>
            <a:sp3d extrusionH="4445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5" name="Oval 114">
              <a:extLst>
                <a:ext uri="{FF2B5EF4-FFF2-40B4-BE49-F238E27FC236}">
                  <a16:creationId xmlns:a16="http://schemas.microsoft.com/office/drawing/2014/main" id="{0324E3F2-94BD-3141-8D56-D77A54742E94}"/>
                </a:ext>
              </a:extLst>
            </p:cNvPr>
            <p:cNvSpPr/>
            <p:nvPr/>
          </p:nvSpPr>
          <p:spPr>
            <a:xfrm>
              <a:off x="5160679" y="3549275"/>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91" name="Oval 90">
            <a:extLst>
              <a:ext uri="{FF2B5EF4-FFF2-40B4-BE49-F238E27FC236}">
                <a16:creationId xmlns:a16="http://schemas.microsoft.com/office/drawing/2014/main" id="{15C929CE-3CFA-F149-A8FE-37FCB3DD7153}"/>
              </a:ext>
            </a:extLst>
          </p:cNvPr>
          <p:cNvSpPr/>
          <p:nvPr/>
        </p:nvSpPr>
        <p:spPr>
          <a:xfrm>
            <a:off x="1779548" y="4576179"/>
            <a:ext cx="215023" cy="215023"/>
          </a:xfrm>
          <a:prstGeom prst="ellipse">
            <a:avLst/>
          </a:prstGeom>
          <a:scene3d>
            <a:camera prst="perspectiveHeroicExtremeLeftFacing" fov="2100000">
              <a:rot lat="1167032" lon="4244308" rev="133831"/>
            </a:camera>
            <a:lightRig rig="threePt" dir="t"/>
          </a:scene3d>
          <a:sp3d extrusionH="3175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a:extLst>
              <a:ext uri="{FF2B5EF4-FFF2-40B4-BE49-F238E27FC236}">
                <a16:creationId xmlns:a16="http://schemas.microsoft.com/office/drawing/2014/main" id="{264F2EAF-C804-EA4D-984E-DF46B90A9CD5}"/>
              </a:ext>
            </a:extLst>
          </p:cNvPr>
          <p:cNvSpPr/>
          <p:nvPr/>
        </p:nvSpPr>
        <p:spPr>
          <a:xfrm>
            <a:off x="4234538" y="3684555"/>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Oval 85">
            <a:extLst>
              <a:ext uri="{FF2B5EF4-FFF2-40B4-BE49-F238E27FC236}">
                <a16:creationId xmlns:a16="http://schemas.microsoft.com/office/drawing/2014/main" id="{B7B0A67A-7647-6A46-A3CA-181452DC9C54}"/>
              </a:ext>
            </a:extLst>
          </p:cNvPr>
          <p:cNvSpPr/>
          <p:nvPr/>
        </p:nvSpPr>
        <p:spPr>
          <a:xfrm>
            <a:off x="1774525" y="4581707"/>
            <a:ext cx="215023" cy="215023"/>
          </a:xfrm>
          <a:prstGeom prst="ellipse">
            <a:avLst/>
          </a:prstGeom>
          <a:scene3d>
            <a:camera prst="perspectiveHeroicExtremeLeftFacing" fov="2100000">
              <a:rot lat="1167032" lon="4244308" rev="133831"/>
            </a:camera>
            <a:lightRig rig="threePt" dir="t"/>
          </a:scene3d>
          <a:sp3d extrusionH="1905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Oval 86">
            <a:extLst>
              <a:ext uri="{FF2B5EF4-FFF2-40B4-BE49-F238E27FC236}">
                <a16:creationId xmlns:a16="http://schemas.microsoft.com/office/drawing/2014/main" id="{346A40E1-9696-5F4F-8FDC-23D6CB79A272}"/>
              </a:ext>
            </a:extLst>
          </p:cNvPr>
          <p:cNvSpPr/>
          <p:nvPr/>
        </p:nvSpPr>
        <p:spPr>
          <a:xfrm>
            <a:off x="2352006" y="3970481"/>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Oval 87">
            <a:extLst>
              <a:ext uri="{FF2B5EF4-FFF2-40B4-BE49-F238E27FC236}">
                <a16:creationId xmlns:a16="http://schemas.microsoft.com/office/drawing/2014/main" id="{A6F6BE9A-7912-AA4D-817F-C84477304696}"/>
              </a:ext>
            </a:extLst>
          </p:cNvPr>
          <p:cNvSpPr/>
          <p:nvPr/>
        </p:nvSpPr>
        <p:spPr>
          <a:xfrm>
            <a:off x="3283693" y="3828422"/>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89" name="Picture 88">
            <a:extLst>
              <a:ext uri="{FF2B5EF4-FFF2-40B4-BE49-F238E27FC236}">
                <a16:creationId xmlns:a16="http://schemas.microsoft.com/office/drawing/2014/main" id="{836F49A8-E4E6-0745-BC3C-97501E26F8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4536" y="4325071"/>
            <a:ext cx="747192" cy="704496"/>
          </a:xfrm>
          <a:prstGeom prst="rect">
            <a:avLst/>
          </a:prstGeom>
        </p:spPr>
      </p:pic>
      <p:grpSp>
        <p:nvGrpSpPr>
          <p:cNvPr id="20" name="Group 19">
            <a:extLst>
              <a:ext uri="{FF2B5EF4-FFF2-40B4-BE49-F238E27FC236}">
                <a16:creationId xmlns:a16="http://schemas.microsoft.com/office/drawing/2014/main" id="{ED621856-10BE-2B44-AE23-9F4D0A90F863}"/>
              </a:ext>
            </a:extLst>
          </p:cNvPr>
          <p:cNvGrpSpPr/>
          <p:nvPr/>
        </p:nvGrpSpPr>
        <p:grpSpPr>
          <a:xfrm>
            <a:off x="4206488" y="2220389"/>
            <a:ext cx="1736136" cy="2399116"/>
            <a:chOff x="4404358" y="2533113"/>
            <a:chExt cx="1736136" cy="2399116"/>
          </a:xfrm>
        </p:grpSpPr>
        <p:sp>
          <p:nvSpPr>
            <p:cNvPr id="200" name="Rectangle 199"/>
            <p:cNvSpPr/>
            <p:nvPr/>
          </p:nvSpPr>
          <p:spPr>
            <a:xfrm>
              <a:off x="4545697" y="2533113"/>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p:cNvGrpSpPr/>
            <p:nvPr/>
          </p:nvGrpSpPr>
          <p:grpSpPr>
            <a:xfrm>
              <a:off x="4404358" y="3299641"/>
              <a:ext cx="1289178" cy="761555"/>
              <a:chOff x="1656290" y="3149098"/>
              <a:chExt cx="1289178" cy="761555"/>
            </a:xfrm>
          </p:grpSpPr>
          <p:sp>
            <p:nvSpPr>
              <p:cNvPr id="219" name="Rounded Rectangle 218"/>
              <p:cNvSpPr/>
              <p:nvPr/>
            </p:nvSpPr>
            <p:spPr>
              <a:xfrm>
                <a:off x="1656290" y="3149098"/>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222" name="Rounded Rectangle 221"/>
              <p:cNvSpPr/>
              <p:nvPr/>
            </p:nvSpPr>
            <p:spPr>
              <a:xfrm>
                <a:off x="1990298" y="3365031"/>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225" name="Rounded Rectangle 224"/>
              <p:cNvSpPr/>
              <p:nvPr/>
            </p:nvSpPr>
            <p:spPr>
              <a:xfrm>
                <a:off x="2259668" y="3528847"/>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sp>
          <p:nvSpPr>
            <p:cNvPr id="246" name="Rectangle 245"/>
            <p:cNvSpPr/>
            <p:nvPr/>
          </p:nvSpPr>
          <p:spPr>
            <a:xfrm>
              <a:off x="5202184" y="3927852"/>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grpSp>
      <p:grpSp>
        <p:nvGrpSpPr>
          <p:cNvPr id="19" name="Group 18">
            <a:extLst>
              <a:ext uri="{FF2B5EF4-FFF2-40B4-BE49-F238E27FC236}">
                <a16:creationId xmlns:a16="http://schemas.microsoft.com/office/drawing/2014/main" id="{E374A24D-7A7D-8B4A-8CD0-1DC7D2CCDBF7}"/>
              </a:ext>
            </a:extLst>
          </p:cNvPr>
          <p:cNvGrpSpPr/>
          <p:nvPr/>
        </p:nvGrpSpPr>
        <p:grpSpPr>
          <a:xfrm>
            <a:off x="3274650" y="2367023"/>
            <a:ext cx="1748539" cy="2399116"/>
            <a:chOff x="3472520" y="2679747"/>
            <a:chExt cx="1748539" cy="2399116"/>
          </a:xfrm>
        </p:grpSpPr>
        <p:sp>
          <p:nvSpPr>
            <p:cNvPr id="199" name="Rectangle 198"/>
            <p:cNvSpPr/>
            <p:nvPr/>
          </p:nvSpPr>
          <p:spPr>
            <a:xfrm>
              <a:off x="3611318" y="2679747"/>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p:cNvGrpSpPr/>
            <p:nvPr/>
          </p:nvGrpSpPr>
          <p:grpSpPr>
            <a:xfrm>
              <a:off x="3472520" y="3440649"/>
              <a:ext cx="1289178" cy="761555"/>
              <a:chOff x="1759404" y="3134257"/>
              <a:chExt cx="1289178" cy="761555"/>
            </a:xfrm>
          </p:grpSpPr>
          <p:sp>
            <p:nvSpPr>
              <p:cNvPr id="212" name="Rounded Rectangle 211"/>
              <p:cNvSpPr/>
              <p:nvPr/>
            </p:nvSpPr>
            <p:spPr>
              <a:xfrm>
                <a:off x="1759404" y="3134257"/>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213" name="Rounded Rectangle 212"/>
              <p:cNvSpPr/>
              <p:nvPr/>
            </p:nvSpPr>
            <p:spPr>
              <a:xfrm>
                <a:off x="2093412" y="3350190"/>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215" name="Rounded Rectangle 214"/>
              <p:cNvSpPr/>
              <p:nvPr/>
            </p:nvSpPr>
            <p:spPr>
              <a:xfrm>
                <a:off x="2362782" y="3514006"/>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sp>
          <p:nvSpPr>
            <p:cNvPr id="247" name="Rectangle 246"/>
            <p:cNvSpPr/>
            <p:nvPr/>
          </p:nvSpPr>
          <p:spPr>
            <a:xfrm>
              <a:off x="4282749" y="4068575"/>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grpSp>
      <p:grpSp>
        <p:nvGrpSpPr>
          <p:cNvPr id="18" name="Group 17">
            <a:extLst>
              <a:ext uri="{FF2B5EF4-FFF2-40B4-BE49-F238E27FC236}">
                <a16:creationId xmlns:a16="http://schemas.microsoft.com/office/drawing/2014/main" id="{8E8B0260-FC94-F44C-A498-5DD75CC09EB6}"/>
              </a:ext>
            </a:extLst>
          </p:cNvPr>
          <p:cNvGrpSpPr/>
          <p:nvPr/>
        </p:nvGrpSpPr>
        <p:grpSpPr>
          <a:xfrm>
            <a:off x="1181278" y="1497026"/>
            <a:ext cx="4419600" cy="2362637"/>
            <a:chOff x="1379148" y="1809750"/>
            <a:chExt cx="4419600" cy="2362637"/>
          </a:xfrm>
        </p:grpSpPr>
        <p:sp>
          <p:nvSpPr>
            <p:cNvPr id="13" name="Rectangle 12"/>
            <p:cNvSpPr/>
            <p:nvPr/>
          </p:nvSpPr>
          <p:spPr>
            <a:xfrm>
              <a:off x="1379148" y="1809750"/>
              <a:ext cx="4419600" cy="2362637"/>
            </a:xfrm>
            <a:prstGeom prst="rect">
              <a:avLst/>
            </a:prstGeom>
            <a:solidFill>
              <a:schemeClr val="bg1">
                <a:lumMod val="65000"/>
                <a:alpha val="87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4413578" y="2330504"/>
              <a:ext cx="1276400" cy="767371"/>
              <a:chOff x="1695485" y="2040003"/>
              <a:chExt cx="1276400" cy="767371"/>
            </a:xfrm>
          </p:grpSpPr>
          <p:sp>
            <p:nvSpPr>
              <p:cNvPr id="192" name="Rounded Rectangle 191"/>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93" name="Rounded Rectangle 19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94" name="Rounded Rectangle 193"/>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grpSp>
      <p:sp>
        <p:nvSpPr>
          <p:cNvPr id="133" name="Rectangle 132">
            <a:extLst>
              <a:ext uri="{FF2B5EF4-FFF2-40B4-BE49-F238E27FC236}">
                <a16:creationId xmlns:a16="http://schemas.microsoft.com/office/drawing/2014/main" id="{F7B58E94-2638-FB44-B29F-3A749E8BF898}"/>
              </a:ext>
            </a:extLst>
          </p:cNvPr>
          <p:cNvSpPr/>
          <p:nvPr/>
        </p:nvSpPr>
        <p:spPr>
          <a:xfrm>
            <a:off x="1237879" y="1571260"/>
            <a:ext cx="3325131" cy="2362637"/>
          </a:xfrm>
          <a:prstGeom prst="rect">
            <a:avLst/>
          </a:prstGeom>
          <a:solidFill>
            <a:schemeClr val="bg1">
              <a:lumMod val="65000"/>
              <a:alpha val="87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3270632" y="2157481"/>
            <a:ext cx="1276400" cy="767371"/>
            <a:chOff x="1695485" y="2040003"/>
            <a:chExt cx="1276400" cy="767371"/>
          </a:xfrm>
        </p:grpSpPr>
        <p:sp>
          <p:nvSpPr>
            <p:cNvPr id="169" name="Rounded Rectangle 168"/>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70" name="Rounded Rectangle 169"/>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71" name="Rounded Rectangle 170"/>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sp>
        <p:nvSpPr>
          <p:cNvPr id="128" name="Rectangle 127">
            <a:extLst>
              <a:ext uri="{FF2B5EF4-FFF2-40B4-BE49-F238E27FC236}">
                <a16:creationId xmlns:a16="http://schemas.microsoft.com/office/drawing/2014/main" id="{EB0C7DAC-585E-F743-8419-932B6792328C}"/>
              </a:ext>
            </a:extLst>
          </p:cNvPr>
          <p:cNvSpPr/>
          <p:nvPr/>
        </p:nvSpPr>
        <p:spPr>
          <a:xfrm>
            <a:off x="1287130" y="1637314"/>
            <a:ext cx="2376867" cy="2362637"/>
          </a:xfrm>
          <a:prstGeom prst="rect">
            <a:avLst/>
          </a:prstGeom>
          <a:solidFill>
            <a:schemeClr val="bg1">
              <a:lumMod val="65000"/>
              <a:alpha val="87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4867" y="436789"/>
            <a:ext cx="184666" cy="300082"/>
          </a:xfrm>
          <a:prstGeom prst="rect">
            <a:avLst/>
          </a:prstGeom>
          <a:noFill/>
        </p:spPr>
        <p:txBody>
          <a:bodyPr wrap="none" rtlCol="0">
            <a:spAutoFit/>
          </a:bodyPr>
          <a:lstStyle/>
          <a:p>
            <a:endParaRPr lang="en-US"/>
          </a:p>
        </p:txBody>
      </p:sp>
      <p:sp>
        <p:nvSpPr>
          <p:cNvPr id="5" name="Title 4"/>
          <p:cNvSpPr>
            <a:spLocks noGrp="1"/>
          </p:cNvSpPr>
          <p:nvPr>
            <p:ph type="title"/>
          </p:nvPr>
        </p:nvSpPr>
        <p:spPr/>
        <p:txBody>
          <a:bodyPr>
            <a:normAutofit/>
          </a:bodyPr>
          <a:lstStyle/>
          <a:p>
            <a:r>
              <a:rPr lang="en-US"/>
              <a:t>Containers on Software-Defined Servers</a:t>
            </a:r>
            <a:endParaRPr lang="en-US" sz="2000" b="0" i="1"/>
          </a:p>
        </p:txBody>
      </p:sp>
      <p:sp>
        <p:nvSpPr>
          <p:cNvPr id="198" name="Rectangle 197"/>
          <p:cNvSpPr/>
          <p:nvPr/>
        </p:nvSpPr>
        <p:spPr>
          <a:xfrm>
            <a:off x="2473289" y="2518596"/>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529026" y="2658884"/>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flipV="1">
            <a:off x="1227521" y="3175353"/>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408684" y="3419947"/>
            <a:ext cx="1289178" cy="761555"/>
            <a:chOff x="1931829" y="3115952"/>
            <a:chExt cx="1289178" cy="761555"/>
          </a:xfrm>
        </p:grpSpPr>
        <p:sp>
          <p:nvSpPr>
            <p:cNvPr id="138" name="Rounded Rectangle 137"/>
            <p:cNvSpPr/>
            <p:nvPr/>
          </p:nvSpPr>
          <p:spPr>
            <a:xfrm>
              <a:off x="1931829" y="3115952"/>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154" name="Rounded Rectangle 153"/>
            <p:cNvSpPr/>
            <p:nvPr/>
          </p:nvSpPr>
          <p:spPr>
            <a:xfrm>
              <a:off x="2265837" y="3331885"/>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158" name="Rounded Rectangle 157"/>
            <p:cNvSpPr/>
            <p:nvPr/>
          </p:nvSpPr>
          <p:spPr>
            <a:xfrm>
              <a:off x="2535207" y="3495701"/>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grpSp>
        <p:nvGrpSpPr>
          <p:cNvPr id="202" name="Group 201"/>
          <p:cNvGrpSpPr/>
          <p:nvPr/>
        </p:nvGrpSpPr>
        <p:grpSpPr>
          <a:xfrm>
            <a:off x="2332331" y="3290136"/>
            <a:ext cx="1289178" cy="761555"/>
            <a:chOff x="1858157" y="3131071"/>
            <a:chExt cx="1289178" cy="761555"/>
          </a:xfrm>
        </p:grpSpPr>
        <p:sp>
          <p:nvSpPr>
            <p:cNvPr id="203" name="Rounded Rectangle 202"/>
            <p:cNvSpPr/>
            <p:nvPr/>
          </p:nvSpPr>
          <p:spPr>
            <a:xfrm>
              <a:off x="1858157" y="3131071"/>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208" name="Rounded Rectangle 207"/>
            <p:cNvSpPr/>
            <p:nvPr/>
          </p:nvSpPr>
          <p:spPr>
            <a:xfrm>
              <a:off x="2192165" y="3347004"/>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210" name="Rounded Rectangle 209"/>
            <p:cNvSpPr/>
            <p:nvPr/>
          </p:nvSpPr>
          <p:spPr>
            <a:xfrm>
              <a:off x="2461535" y="3510820"/>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sp>
        <p:nvSpPr>
          <p:cNvPr id="233" name="Left Brace 232"/>
          <p:cNvSpPr/>
          <p:nvPr/>
        </p:nvSpPr>
        <p:spPr>
          <a:xfrm>
            <a:off x="1346373" y="2931303"/>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34" name="TextBox 233"/>
          <p:cNvSpPr txBox="1"/>
          <p:nvPr/>
        </p:nvSpPr>
        <p:spPr>
          <a:xfrm>
            <a:off x="380797" y="3825072"/>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Physical</a:t>
            </a:r>
          </a:p>
          <a:p>
            <a:pPr algn="ctr"/>
            <a:r>
              <a:rPr lang="en-US" sz="1600" b="1">
                <a:solidFill>
                  <a:schemeClr val="bg1"/>
                </a:solidFill>
                <a:latin typeface="Avenir Book" charset="0"/>
                <a:ea typeface="Avenir Book" charset="0"/>
                <a:cs typeface="Avenir Book" charset="0"/>
              </a:rPr>
              <a:t>Resources</a:t>
            </a:r>
          </a:p>
        </p:txBody>
      </p:sp>
      <p:sp>
        <p:nvSpPr>
          <p:cNvPr id="248" name="Rectangle 247"/>
          <p:cNvSpPr/>
          <p:nvPr/>
        </p:nvSpPr>
        <p:spPr>
          <a:xfrm>
            <a:off x="3140616" y="3908144"/>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sp>
        <p:nvSpPr>
          <p:cNvPr id="249" name="Rectangle 248"/>
          <p:cNvSpPr/>
          <p:nvPr/>
        </p:nvSpPr>
        <p:spPr>
          <a:xfrm>
            <a:off x="2194372" y="4051691"/>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sp>
        <p:nvSpPr>
          <p:cNvPr id="229" name="Left Brace 228"/>
          <p:cNvSpPr/>
          <p:nvPr/>
        </p:nvSpPr>
        <p:spPr>
          <a:xfrm>
            <a:off x="1162176" y="1984610"/>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TextBox 230"/>
          <p:cNvSpPr txBox="1"/>
          <p:nvPr/>
        </p:nvSpPr>
        <p:spPr>
          <a:xfrm>
            <a:off x="139752" y="2884202"/>
            <a:ext cx="1110689"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Virtual</a:t>
            </a:r>
          </a:p>
          <a:p>
            <a:pPr algn="ctr"/>
            <a:r>
              <a:rPr lang="en-US" sz="1600" b="1">
                <a:solidFill>
                  <a:schemeClr val="bg1"/>
                </a:solidFill>
                <a:latin typeface="Avenir Book" charset="0"/>
                <a:ea typeface="Avenir Book" charset="0"/>
                <a:cs typeface="Avenir Book" charset="0"/>
              </a:rPr>
              <a:t>Resources</a:t>
            </a:r>
          </a:p>
        </p:txBody>
      </p:sp>
      <p:cxnSp>
        <p:nvCxnSpPr>
          <p:cNvPr id="16" name="Straight Connector 15"/>
          <p:cNvCxnSpPr/>
          <p:nvPr/>
        </p:nvCxnSpPr>
        <p:spPr>
          <a:xfrm flipV="1">
            <a:off x="753388" y="2148162"/>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404923" y="2439990"/>
            <a:ext cx="1276400" cy="767371"/>
            <a:chOff x="1695485" y="2040003"/>
            <a:chExt cx="1276400" cy="767371"/>
          </a:xfrm>
        </p:grpSpPr>
        <p:sp>
          <p:nvSpPr>
            <p:cNvPr id="4" name="Rounded Rectangle 3"/>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03" name="Rounded Rectangle 10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08" name="Rounded Rectangle 107"/>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grpSp>
        <p:nvGrpSpPr>
          <p:cNvPr id="162" name="Group 161"/>
          <p:cNvGrpSpPr/>
          <p:nvPr/>
        </p:nvGrpSpPr>
        <p:grpSpPr>
          <a:xfrm>
            <a:off x="2337132" y="2297054"/>
            <a:ext cx="1276400" cy="767371"/>
            <a:chOff x="1695485" y="2040003"/>
            <a:chExt cx="1276400" cy="767371"/>
          </a:xfrm>
        </p:grpSpPr>
        <p:sp>
          <p:nvSpPr>
            <p:cNvPr id="163" name="Rounded Rectangle 162"/>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64" name="Rounded Rectangle 163"/>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65" name="Rounded Rectangle 164"/>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sp>
        <p:nvSpPr>
          <p:cNvPr id="101" name="Rectangle 100">
            <a:extLst>
              <a:ext uri="{FF2B5EF4-FFF2-40B4-BE49-F238E27FC236}">
                <a16:creationId xmlns:a16="http://schemas.microsoft.com/office/drawing/2014/main" id="{AE33BCC6-E53B-F94C-8102-02423CC7CBBC}"/>
              </a:ext>
            </a:extLst>
          </p:cNvPr>
          <p:cNvSpPr/>
          <p:nvPr/>
        </p:nvSpPr>
        <p:spPr>
          <a:xfrm>
            <a:off x="842095" y="1305183"/>
            <a:ext cx="744509" cy="1293723"/>
          </a:xfrm>
          <a:prstGeom prst="rect">
            <a:avLst/>
          </a:prstGeom>
          <a:blipFill>
            <a:blip r:embed="rId5" cstate="screen">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0</a:t>
            </a:r>
          </a:p>
        </p:txBody>
      </p:sp>
      <p:sp>
        <p:nvSpPr>
          <p:cNvPr id="102" name="Rectangle 101">
            <a:extLst>
              <a:ext uri="{FF2B5EF4-FFF2-40B4-BE49-F238E27FC236}">
                <a16:creationId xmlns:a16="http://schemas.microsoft.com/office/drawing/2014/main" id="{74294D7E-0EC8-7748-AA4A-E4EDA94A1F5F}"/>
              </a:ext>
            </a:extLst>
          </p:cNvPr>
          <p:cNvSpPr/>
          <p:nvPr/>
        </p:nvSpPr>
        <p:spPr>
          <a:xfrm>
            <a:off x="1580496" y="1190004"/>
            <a:ext cx="744509" cy="1293723"/>
          </a:xfrm>
          <a:prstGeom prst="rect">
            <a:avLst/>
          </a:prstGeom>
          <a:blipFill>
            <a:blip r:embed="rId5"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1</a:t>
            </a:r>
          </a:p>
        </p:txBody>
      </p:sp>
      <p:sp>
        <p:nvSpPr>
          <p:cNvPr id="104" name="Rectangle 103">
            <a:extLst>
              <a:ext uri="{FF2B5EF4-FFF2-40B4-BE49-F238E27FC236}">
                <a16:creationId xmlns:a16="http://schemas.microsoft.com/office/drawing/2014/main" id="{3D08690E-8498-DB4F-9A14-1E959D86D5F3}"/>
              </a:ext>
            </a:extLst>
          </p:cNvPr>
          <p:cNvSpPr/>
          <p:nvPr/>
        </p:nvSpPr>
        <p:spPr>
          <a:xfrm>
            <a:off x="2311757" y="1082179"/>
            <a:ext cx="744509" cy="1293723"/>
          </a:xfrm>
          <a:prstGeom prst="rect">
            <a:avLst/>
          </a:prstGeom>
          <a:blipFill>
            <a:blip r:embed="rId5"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2</a:t>
            </a:r>
          </a:p>
        </p:txBody>
      </p:sp>
      <p:sp>
        <p:nvSpPr>
          <p:cNvPr id="105" name="Rectangle 104">
            <a:extLst>
              <a:ext uri="{FF2B5EF4-FFF2-40B4-BE49-F238E27FC236}">
                <a16:creationId xmlns:a16="http://schemas.microsoft.com/office/drawing/2014/main" id="{CB392E33-A9BE-DD44-808D-5F342353955A}"/>
              </a:ext>
            </a:extLst>
          </p:cNvPr>
          <p:cNvSpPr/>
          <p:nvPr/>
        </p:nvSpPr>
        <p:spPr>
          <a:xfrm>
            <a:off x="3019149" y="974496"/>
            <a:ext cx="744509" cy="1293723"/>
          </a:xfrm>
          <a:prstGeom prst="rect">
            <a:avLst/>
          </a:prstGeom>
          <a:blipFill>
            <a:blip r:embed="rId5"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3</a:t>
            </a:r>
          </a:p>
        </p:txBody>
      </p:sp>
      <p:sp>
        <p:nvSpPr>
          <p:cNvPr id="106" name="Rounded Rectangle 105">
            <a:extLst>
              <a:ext uri="{FF2B5EF4-FFF2-40B4-BE49-F238E27FC236}">
                <a16:creationId xmlns:a16="http://schemas.microsoft.com/office/drawing/2014/main" id="{EDB87356-0E3A-3540-AC86-6402215658A3}"/>
              </a:ext>
            </a:extLst>
          </p:cNvPr>
          <p:cNvSpPr/>
          <p:nvPr/>
        </p:nvSpPr>
        <p:spPr>
          <a:xfrm>
            <a:off x="6386431" y="2868656"/>
            <a:ext cx="2409614" cy="1119844"/>
          </a:xfrm>
          <a:prstGeom prst="roundRect">
            <a:avLst>
              <a:gd name="adj" fmla="val 10251"/>
            </a:avLst>
          </a:prstGeom>
          <a:gradFill>
            <a:gsLst>
              <a:gs pos="21000">
                <a:schemeClr val="bg1">
                  <a:lumMod val="65000"/>
                </a:schemeClr>
              </a:gs>
              <a:gs pos="72000">
                <a:schemeClr val="bg2">
                  <a:lumMod val="50000"/>
                </a:schemeClr>
              </a:gs>
            </a:gsLst>
            <a:lin ang="2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a:extLst>
              <a:ext uri="{FF2B5EF4-FFF2-40B4-BE49-F238E27FC236}">
                <a16:creationId xmlns:a16="http://schemas.microsoft.com/office/drawing/2014/main" id="{46600552-9B73-0843-B6C4-5116A7D79B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99464" y="3035688"/>
            <a:ext cx="535414" cy="535414"/>
          </a:xfrm>
          <a:prstGeom prst="rect">
            <a:avLst/>
          </a:prstGeom>
          <a:effectLst>
            <a:glow rad="88900">
              <a:schemeClr val="accent6">
                <a:satMod val="175000"/>
                <a:alpha val="81000"/>
              </a:schemeClr>
            </a:glow>
          </a:effectLst>
        </p:spPr>
      </p:pic>
      <p:pic>
        <p:nvPicPr>
          <p:cNvPr id="109" name="Picture 108">
            <a:extLst>
              <a:ext uri="{FF2B5EF4-FFF2-40B4-BE49-F238E27FC236}">
                <a16:creationId xmlns:a16="http://schemas.microsoft.com/office/drawing/2014/main" id="{4D86E9DE-4DE9-3B4E-99DB-8CFC9B8302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0479" y="3039004"/>
            <a:ext cx="535414" cy="535414"/>
          </a:xfrm>
          <a:prstGeom prst="rect">
            <a:avLst/>
          </a:prstGeom>
          <a:effectLst>
            <a:glow rad="88900">
              <a:schemeClr val="accent6">
                <a:satMod val="175000"/>
                <a:alpha val="81000"/>
              </a:schemeClr>
            </a:glow>
          </a:effectLst>
        </p:spPr>
      </p:pic>
      <p:pic>
        <p:nvPicPr>
          <p:cNvPr id="110" name="Picture 109">
            <a:extLst>
              <a:ext uri="{FF2B5EF4-FFF2-40B4-BE49-F238E27FC236}">
                <a16:creationId xmlns:a16="http://schemas.microsoft.com/office/drawing/2014/main" id="{10E3BEC4-EC3F-2B43-A292-81A032F47A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1503" y="3035688"/>
            <a:ext cx="535414" cy="535414"/>
          </a:xfrm>
          <a:prstGeom prst="rect">
            <a:avLst/>
          </a:prstGeom>
          <a:effectLst>
            <a:glow rad="88900">
              <a:schemeClr val="accent6">
                <a:satMod val="175000"/>
                <a:alpha val="81000"/>
              </a:schemeClr>
            </a:glow>
          </a:effectLst>
        </p:spPr>
      </p:pic>
      <p:sp>
        <p:nvSpPr>
          <p:cNvPr id="111" name="TextBox 110">
            <a:extLst>
              <a:ext uri="{FF2B5EF4-FFF2-40B4-BE49-F238E27FC236}">
                <a16:creationId xmlns:a16="http://schemas.microsoft.com/office/drawing/2014/main" id="{26475BB2-6BDA-C447-B1A5-1553E976E3E0}"/>
              </a:ext>
            </a:extLst>
          </p:cNvPr>
          <p:cNvSpPr txBox="1"/>
          <p:nvPr/>
        </p:nvSpPr>
        <p:spPr>
          <a:xfrm>
            <a:off x="6448940" y="3657305"/>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Compute</a:t>
            </a:r>
          </a:p>
        </p:txBody>
      </p:sp>
      <p:sp>
        <p:nvSpPr>
          <p:cNvPr id="112" name="TextBox 111">
            <a:extLst>
              <a:ext uri="{FF2B5EF4-FFF2-40B4-BE49-F238E27FC236}">
                <a16:creationId xmlns:a16="http://schemas.microsoft.com/office/drawing/2014/main" id="{60B7543F-BE91-8946-A01F-ECB41ADA44E5}"/>
              </a:ext>
            </a:extLst>
          </p:cNvPr>
          <p:cNvSpPr txBox="1"/>
          <p:nvPr/>
        </p:nvSpPr>
        <p:spPr>
          <a:xfrm>
            <a:off x="7820541" y="3661862"/>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Memory</a:t>
            </a:r>
          </a:p>
        </p:txBody>
      </p:sp>
      <p:sp>
        <p:nvSpPr>
          <p:cNvPr id="113" name="TextBox 112">
            <a:extLst>
              <a:ext uri="{FF2B5EF4-FFF2-40B4-BE49-F238E27FC236}">
                <a16:creationId xmlns:a16="http://schemas.microsoft.com/office/drawing/2014/main" id="{42722DD2-8BB4-3B49-B2AF-DFCF3F7124CC}"/>
              </a:ext>
            </a:extLst>
          </p:cNvPr>
          <p:cNvSpPr txBox="1"/>
          <p:nvPr/>
        </p:nvSpPr>
        <p:spPr>
          <a:xfrm>
            <a:off x="7137259" y="3657305"/>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I/O</a:t>
            </a:r>
          </a:p>
        </p:txBody>
      </p:sp>
      <p:pic>
        <p:nvPicPr>
          <p:cNvPr id="114" name="Picture 113">
            <a:extLst>
              <a:ext uri="{FF2B5EF4-FFF2-40B4-BE49-F238E27FC236}">
                <a16:creationId xmlns:a16="http://schemas.microsoft.com/office/drawing/2014/main" id="{ADC03172-D9EA-854E-85BB-5F52CFB0C3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006576">
            <a:off x="8003748" y="3035687"/>
            <a:ext cx="535414" cy="535414"/>
          </a:xfrm>
          <a:prstGeom prst="rect">
            <a:avLst/>
          </a:prstGeom>
          <a:effectLst>
            <a:glow rad="88900">
              <a:srgbClr val="FFC000">
                <a:alpha val="81000"/>
              </a:srgbClr>
            </a:glow>
          </a:effectLst>
        </p:spPr>
      </p:pic>
      <p:pic>
        <p:nvPicPr>
          <p:cNvPr id="116" name="Picture 115">
            <a:extLst>
              <a:ext uri="{FF2B5EF4-FFF2-40B4-BE49-F238E27FC236}">
                <a16:creationId xmlns:a16="http://schemas.microsoft.com/office/drawing/2014/main" id="{A888789D-C959-F54D-9F17-D4AF433002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483853">
            <a:off x="6620479" y="3039004"/>
            <a:ext cx="535414" cy="535414"/>
          </a:xfrm>
          <a:prstGeom prst="rect">
            <a:avLst/>
          </a:prstGeom>
          <a:effectLst>
            <a:glow rad="88900">
              <a:srgbClr val="FFC000">
                <a:alpha val="81000"/>
              </a:srgbClr>
            </a:glow>
          </a:effectLst>
        </p:spPr>
      </p:pic>
      <p:grpSp>
        <p:nvGrpSpPr>
          <p:cNvPr id="11" name="Group 10">
            <a:extLst>
              <a:ext uri="{FF2B5EF4-FFF2-40B4-BE49-F238E27FC236}">
                <a16:creationId xmlns:a16="http://schemas.microsoft.com/office/drawing/2014/main" id="{BE563252-A53A-7C4E-9B21-A343BDFB64B9}"/>
              </a:ext>
            </a:extLst>
          </p:cNvPr>
          <p:cNvGrpSpPr/>
          <p:nvPr/>
        </p:nvGrpSpPr>
        <p:grpSpPr>
          <a:xfrm>
            <a:off x="6392075" y="2868216"/>
            <a:ext cx="2409614" cy="1119844"/>
            <a:chOff x="6389380" y="2862765"/>
            <a:chExt cx="2409614" cy="1119844"/>
          </a:xfrm>
        </p:grpSpPr>
        <p:sp>
          <p:nvSpPr>
            <p:cNvPr id="124" name="Rounded Rectangle 123">
              <a:extLst>
                <a:ext uri="{FF2B5EF4-FFF2-40B4-BE49-F238E27FC236}">
                  <a16:creationId xmlns:a16="http://schemas.microsoft.com/office/drawing/2014/main" id="{FB22D55E-86E2-EB46-818B-6E47B368D325}"/>
                </a:ext>
              </a:extLst>
            </p:cNvPr>
            <p:cNvSpPr/>
            <p:nvPr/>
          </p:nvSpPr>
          <p:spPr>
            <a:xfrm>
              <a:off x="6389380" y="2862765"/>
              <a:ext cx="2409614" cy="1119844"/>
            </a:xfrm>
            <a:prstGeom prst="roundRect">
              <a:avLst>
                <a:gd name="adj" fmla="val 10251"/>
              </a:avLst>
            </a:prstGeom>
            <a:gradFill>
              <a:gsLst>
                <a:gs pos="21000">
                  <a:schemeClr val="bg1">
                    <a:lumMod val="65000"/>
                  </a:schemeClr>
                </a:gs>
                <a:gs pos="72000">
                  <a:schemeClr val="bg2">
                    <a:lumMod val="50000"/>
                  </a:schemeClr>
                </a:gs>
              </a:gsLst>
              <a:lin ang="2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576ECA3-E5E9-824C-8217-89AD79800196}"/>
                </a:ext>
              </a:extLst>
            </p:cNvPr>
            <p:cNvGrpSpPr/>
            <p:nvPr/>
          </p:nvGrpSpPr>
          <p:grpSpPr>
            <a:xfrm>
              <a:off x="6620479" y="3029481"/>
              <a:ext cx="1914399" cy="538730"/>
              <a:chOff x="6667926" y="3114018"/>
              <a:chExt cx="1914399" cy="538730"/>
            </a:xfrm>
          </p:grpSpPr>
          <p:pic>
            <p:nvPicPr>
              <p:cNvPr id="118" name="Picture 117">
                <a:extLst>
                  <a:ext uri="{FF2B5EF4-FFF2-40B4-BE49-F238E27FC236}">
                    <a16:creationId xmlns:a16="http://schemas.microsoft.com/office/drawing/2014/main" id="{4FB0978E-E041-E746-8DD0-27741CFC58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46911" y="3114018"/>
                <a:ext cx="535414" cy="535414"/>
              </a:xfrm>
              <a:prstGeom prst="rect">
                <a:avLst/>
              </a:prstGeom>
              <a:effectLst>
                <a:glow rad="88900">
                  <a:schemeClr val="accent6">
                    <a:satMod val="175000"/>
                    <a:alpha val="81000"/>
                  </a:schemeClr>
                </a:glow>
              </a:effectLst>
            </p:spPr>
          </p:pic>
          <p:pic>
            <p:nvPicPr>
              <p:cNvPr id="119" name="Picture 118">
                <a:extLst>
                  <a:ext uri="{FF2B5EF4-FFF2-40B4-BE49-F238E27FC236}">
                    <a16:creationId xmlns:a16="http://schemas.microsoft.com/office/drawing/2014/main" id="{0370FA40-7093-3F4F-915E-5D0E4B94E7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7926" y="3117334"/>
                <a:ext cx="535414" cy="535414"/>
              </a:xfrm>
              <a:prstGeom prst="rect">
                <a:avLst/>
              </a:prstGeom>
              <a:effectLst>
                <a:glow rad="88900">
                  <a:schemeClr val="accent6">
                    <a:satMod val="175000"/>
                    <a:alpha val="81000"/>
                  </a:schemeClr>
                </a:glow>
              </a:effectLst>
            </p:spPr>
          </p:pic>
          <p:pic>
            <p:nvPicPr>
              <p:cNvPr id="120" name="Picture 119">
                <a:extLst>
                  <a:ext uri="{FF2B5EF4-FFF2-40B4-BE49-F238E27FC236}">
                    <a16:creationId xmlns:a16="http://schemas.microsoft.com/office/drawing/2014/main" id="{F1F87A5A-F7A6-D04B-BF9B-2B5A3C00FF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58950" y="3114018"/>
                <a:ext cx="535414" cy="535414"/>
              </a:xfrm>
              <a:prstGeom prst="rect">
                <a:avLst/>
              </a:prstGeom>
              <a:effectLst>
                <a:glow rad="88900">
                  <a:schemeClr val="accent6">
                    <a:satMod val="175000"/>
                    <a:alpha val="81000"/>
                  </a:schemeClr>
                </a:glow>
              </a:effectLst>
            </p:spPr>
          </p:pic>
        </p:grpSp>
        <p:sp>
          <p:nvSpPr>
            <p:cNvPr id="125" name="TextBox 124">
              <a:extLst>
                <a:ext uri="{FF2B5EF4-FFF2-40B4-BE49-F238E27FC236}">
                  <a16:creationId xmlns:a16="http://schemas.microsoft.com/office/drawing/2014/main" id="{F01933D3-A037-DA43-92B0-77F8EB8971BC}"/>
                </a:ext>
              </a:extLst>
            </p:cNvPr>
            <p:cNvSpPr txBox="1"/>
            <p:nvPr/>
          </p:nvSpPr>
          <p:spPr>
            <a:xfrm>
              <a:off x="6447235" y="3656676"/>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Compute</a:t>
              </a:r>
            </a:p>
          </p:txBody>
        </p:sp>
        <p:sp>
          <p:nvSpPr>
            <p:cNvPr id="126" name="TextBox 125">
              <a:extLst>
                <a:ext uri="{FF2B5EF4-FFF2-40B4-BE49-F238E27FC236}">
                  <a16:creationId xmlns:a16="http://schemas.microsoft.com/office/drawing/2014/main" id="{51962480-BAA5-6B40-A5DB-6F8A131B51E4}"/>
                </a:ext>
              </a:extLst>
            </p:cNvPr>
            <p:cNvSpPr txBox="1"/>
            <p:nvPr/>
          </p:nvSpPr>
          <p:spPr>
            <a:xfrm>
              <a:off x="7818836" y="3661233"/>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Memory</a:t>
              </a:r>
            </a:p>
          </p:txBody>
        </p:sp>
        <p:sp>
          <p:nvSpPr>
            <p:cNvPr id="127" name="TextBox 126">
              <a:extLst>
                <a:ext uri="{FF2B5EF4-FFF2-40B4-BE49-F238E27FC236}">
                  <a16:creationId xmlns:a16="http://schemas.microsoft.com/office/drawing/2014/main" id="{F61C997B-09E6-A540-B7D3-490333D4F3DA}"/>
                </a:ext>
              </a:extLst>
            </p:cNvPr>
            <p:cNvSpPr txBox="1"/>
            <p:nvPr/>
          </p:nvSpPr>
          <p:spPr>
            <a:xfrm>
              <a:off x="7135554" y="3656676"/>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I/O</a:t>
              </a:r>
            </a:p>
          </p:txBody>
        </p:sp>
      </p:grpSp>
      <p:sp>
        <p:nvSpPr>
          <p:cNvPr id="139" name="TextBox 138">
            <a:extLst>
              <a:ext uri="{FF2B5EF4-FFF2-40B4-BE49-F238E27FC236}">
                <a16:creationId xmlns:a16="http://schemas.microsoft.com/office/drawing/2014/main" id="{1FB63520-0C3E-0740-A498-4AEB12AAC640}"/>
              </a:ext>
            </a:extLst>
          </p:cNvPr>
          <p:cNvSpPr txBox="1"/>
          <p:nvPr/>
        </p:nvSpPr>
        <p:spPr>
          <a:xfrm>
            <a:off x="6147595" y="2439283"/>
            <a:ext cx="2887285" cy="400110"/>
          </a:xfrm>
          <a:prstGeom prst="rect">
            <a:avLst/>
          </a:prstGeom>
          <a:noFill/>
        </p:spPr>
        <p:txBody>
          <a:bodyPr wrap="square" rtlCol="0">
            <a:spAutoFit/>
          </a:bodyPr>
          <a:lstStyle/>
          <a:p>
            <a:pPr algn="ctr"/>
            <a:r>
              <a:rPr lang="en-US" sz="2000" b="1" i="1">
                <a:solidFill>
                  <a:schemeClr val="bg1"/>
                </a:solidFill>
                <a:latin typeface="Avenir Book" charset="0"/>
                <a:ea typeface="Avenir Book" charset="0"/>
                <a:cs typeface="Avenir Book" charset="0"/>
              </a:rPr>
              <a:t>Now What?</a:t>
            </a:r>
          </a:p>
        </p:txBody>
      </p:sp>
      <p:sp>
        <p:nvSpPr>
          <p:cNvPr id="140" name="TextBox 139">
            <a:extLst>
              <a:ext uri="{FF2B5EF4-FFF2-40B4-BE49-F238E27FC236}">
                <a16:creationId xmlns:a16="http://schemas.microsoft.com/office/drawing/2014/main" id="{AFC96AF3-9C6A-EC49-A0A8-429EE1CE7AEB}"/>
              </a:ext>
            </a:extLst>
          </p:cNvPr>
          <p:cNvSpPr txBox="1"/>
          <p:nvPr/>
        </p:nvSpPr>
        <p:spPr>
          <a:xfrm>
            <a:off x="6167395" y="2441309"/>
            <a:ext cx="2887285" cy="400110"/>
          </a:xfrm>
          <a:prstGeom prst="rect">
            <a:avLst/>
          </a:prstGeom>
          <a:noFill/>
        </p:spPr>
        <p:txBody>
          <a:bodyPr wrap="square" rtlCol="0">
            <a:spAutoFit/>
          </a:bodyPr>
          <a:lstStyle/>
          <a:p>
            <a:pPr algn="ctr"/>
            <a:r>
              <a:rPr lang="en-US" sz="2000" b="1" i="1">
                <a:solidFill>
                  <a:schemeClr val="bg1"/>
                </a:solidFill>
                <a:latin typeface="Avenir Book" charset="0"/>
                <a:ea typeface="Avenir Book" charset="0"/>
                <a:cs typeface="Avenir Book" charset="0"/>
              </a:rPr>
              <a:t>Expand the Server</a:t>
            </a:r>
          </a:p>
        </p:txBody>
      </p:sp>
      <p:pic>
        <p:nvPicPr>
          <p:cNvPr id="82" name="Picture 81">
            <a:extLst>
              <a:ext uri="{FF2B5EF4-FFF2-40B4-BE49-F238E27FC236}">
                <a16:creationId xmlns:a16="http://schemas.microsoft.com/office/drawing/2014/main" id="{E86E3B34-EE4D-DE4F-A17A-B6994D7D2E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0326" y="2126196"/>
            <a:ext cx="410773" cy="387301"/>
          </a:xfrm>
          <a:prstGeom prst="rect">
            <a:avLst/>
          </a:prstGeom>
        </p:spPr>
      </p:pic>
      <p:pic>
        <p:nvPicPr>
          <p:cNvPr id="83" name="Picture 82">
            <a:extLst>
              <a:ext uri="{FF2B5EF4-FFF2-40B4-BE49-F238E27FC236}">
                <a16:creationId xmlns:a16="http://schemas.microsoft.com/office/drawing/2014/main" id="{475FA95A-8A9F-7348-B0B7-4378ACDE58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21635" y="2007540"/>
            <a:ext cx="410773" cy="387301"/>
          </a:xfrm>
          <a:prstGeom prst="rect">
            <a:avLst/>
          </a:prstGeom>
        </p:spPr>
      </p:pic>
      <p:pic>
        <p:nvPicPr>
          <p:cNvPr id="84" name="Picture 83">
            <a:extLst>
              <a:ext uri="{FF2B5EF4-FFF2-40B4-BE49-F238E27FC236}">
                <a16:creationId xmlns:a16="http://schemas.microsoft.com/office/drawing/2014/main" id="{F8C49032-60BF-9944-A946-694DF32380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51681" y="1908910"/>
            <a:ext cx="410773" cy="387301"/>
          </a:xfrm>
          <a:prstGeom prst="rect">
            <a:avLst/>
          </a:prstGeom>
        </p:spPr>
      </p:pic>
      <p:pic>
        <p:nvPicPr>
          <p:cNvPr id="85" name="Picture 84">
            <a:extLst>
              <a:ext uri="{FF2B5EF4-FFF2-40B4-BE49-F238E27FC236}">
                <a16:creationId xmlns:a16="http://schemas.microsoft.com/office/drawing/2014/main" id="{6E1621E8-1C5C-1442-A6E9-D3C61280EF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9398" y="1794750"/>
            <a:ext cx="410773" cy="387301"/>
          </a:xfrm>
          <a:prstGeom prst="rect">
            <a:avLst/>
          </a:prstGeom>
        </p:spPr>
      </p:pic>
      <p:sp>
        <p:nvSpPr>
          <p:cNvPr id="93" name="TextBox 92">
            <a:extLst>
              <a:ext uri="{FF2B5EF4-FFF2-40B4-BE49-F238E27FC236}">
                <a16:creationId xmlns:a16="http://schemas.microsoft.com/office/drawing/2014/main" id="{6408740A-C47F-C34B-A3D8-773B9D7C4663}"/>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18</a:t>
            </a:r>
          </a:p>
        </p:txBody>
      </p:sp>
    </p:spTree>
    <p:custDataLst>
      <p:tags r:id="rId1"/>
    </p:custDataLst>
    <p:extLst>
      <p:ext uri="{BB962C8B-B14F-4D97-AF65-F5344CB8AC3E}">
        <p14:creationId xmlns:p14="http://schemas.microsoft.com/office/powerpoint/2010/main" val="1124216437"/>
      </p:ext>
    </p:extLst>
  </p:cSld>
  <p:clrMapOvr>
    <a:masterClrMapping/>
  </p:clrMapOvr>
  <mc:AlternateContent xmlns:mc="http://schemas.openxmlformats.org/markup-compatibility/2006">
    <mc:Choice xmlns:p14="http://schemas.microsoft.com/office/powerpoint/2010/main" Requires="p14">
      <p:transition spd="slow" p14:dur="2000" advTm="32479"/>
    </mc:Choice>
    <mc:Fallback>
      <p:transition spd="slow" advTm="32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dissolve">
                                      <p:cBhvr>
                                        <p:cTn id="7" dur="500"/>
                                        <p:tgtEl>
                                          <p:spTgt spid="104"/>
                                        </p:tgtEl>
                                      </p:cBhvr>
                                    </p:animEffect>
                                  </p:childTnLst>
                                </p:cTn>
                              </p:par>
                              <p:par>
                                <p:cTn id="8" presetID="1"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childTnLst>
                                </p:cTn>
                              </p:par>
                            </p:childTnLst>
                          </p:cTn>
                        </p:par>
                        <p:par>
                          <p:cTn id="10" fill="hold">
                            <p:stCondLst>
                              <p:cond delay="500"/>
                            </p:stCondLst>
                            <p:childTnLst>
                              <p:par>
                                <p:cTn id="11" presetID="8" presetClass="emph" presetSubtype="0" fill="hold" nodeType="afterEffect">
                                  <p:stCondLst>
                                    <p:cond delay="0"/>
                                  </p:stCondLst>
                                  <p:childTnLst>
                                    <p:animRot by="1500000">
                                      <p:cBhvr>
                                        <p:cTn id="12" dur="1000" fill="hold"/>
                                        <p:tgtEl>
                                          <p:spTgt spid="109"/>
                                        </p:tgtEl>
                                        <p:attrNameLst>
                                          <p:attrName>r</p:attrName>
                                        </p:attrNameLst>
                                      </p:cBhvr>
                                    </p:animRot>
                                  </p:childTnLst>
                                </p:cTn>
                              </p:par>
                            </p:childTnLst>
                          </p:cTn>
                        </p:par>
                        <p:par>
                          <p:cTn id="13" fill="hold">
                            <p:stCondLst>
                              <p:cond delay="1500"/>
                            </p:stCondLst>
                            <p:childTnLst>
                              <p:par>
                                <p:cTn id="14" presetID="1" presetClass="exit" presetSubtype="0" fill="hold" nodeType="afterEffect">
                                  <p:stCondLst>
                                    <p:cond delay="0"/>
                                  </p:stCondLst>
                                  <p:childTnLst>
                                    <p:set>
                                      <p:cBhvr>
                                        <p:cTn id="15" dur="1" fill="hold">
                                          <p:stCondLst>
                                            <p:cond delay="0"/>
                                          </p:stCondLst>
                                        </p:cTn>
                                        <p:tgtEl>
                                          <p:spTgt spid="109"/>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16"/>
                                        </p:tgtEl>
                                        <p:attrNameLst>
                                          <p:attrName>style.visibility</p:attrName>
                                        </p:attrNameLst>
                                      </p:cBhvr>
                                      <p:to>
                                        <p:strVal val="visible"/>
                                      </p:to>
                                    </p:set>
                                  </p:childTnLst>
                                </p:cTn>
                              </p:par>
                              <p:par>
                                <p:cTn id="18" presetID="8" presetClass="emph" presetSubtype="0" fill="hold" nodeType="withEffect">
                                  <p:stCondLst>
                                    <p:cond delay="0"/>
                                  </p:stCondLst>
                                  <p:childTnLst>
                                    <p:animRot by="3000000">
                                      <p:cBhvr>
                                        <p:cTn id="19" dur="1000" fill="hold"/>
                                        <p:tgtEl>
                                          <p:spTgt spid="107"/>
                                        </p:tgtEl>
                                        <p:attrNameLst>
                                          <p:attrName>r</p:attrName>
                                        </p:attrNameLst>
                                      </p:cBhvr>
                                    </p:animRot>
                                  </p:childTnLst>
                                </p:cTn>
                              </p:par>
                            </p:childTnLst>
                          </p:cTn>
                        </p:par>
                        <p:par>
                          <p:cTn id="20" fill="hold">
                            <p:stCondLst>
                              <p:cond delay="2500"/>
                            </p:stCondLst>
                            <p:childTnLst>
                              <p:par>
                                <p:cTn id="21" presetID="1" presetClass="exit" presetSubtype="0" fill="hold" nodeType="afterEffect">
                                  <p:stCondLst>
                                    <p:cond delay="0"/>
                                  </p:stCondLst>
                                  <p:childTnLst>
                                    <p:set>
                                      <p:cBhvr>
                                        <p:cTn id="22" dur="1" fill="hold">
                                          <p:stCondLst>
                                            <p:cond delay="0"/>
                                          </p:stCondLst>
                                        </p:cTn>
                                        <p:tgtEl>
                                          <p:spTgt spid="10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1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39"/>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40"/>
                                        </p:tgtEl>
                                        <p:attrNameLst>
                                          <p:attrName>style.visibility</p:attrName>
                                        </p:attrNameLst>
                                      </p:cBhvr>
                                      <p:to>
                                        <p:strVal val="visible"/>
                                      </p:to>
                                    </p:set>
                                  </p:childTnLst>
                                </p:cTn>
                              </p:par>
                            </p:childTnLst>
                          </p:cTn>
                        </p:par>
                        <p:par>
                          <p:cTn id="34" fill="hold">
                            <p:stCondLst>
                              <p:cond delay="0"/>
                            </p:stCondLst>
                            <p:childTnLst>
                              <p:par>
                                <p:cTn id="35" presetID="9"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childTnLst>
                                </p:cTn>
                              </p:par>
                              <p:par>
                                <p:cTn id="42" presetID="1" presetClass="exit" presetSubtype="0" fill="hold" grpId="0" nodeType="withEffect">
                                  <p:stCondLst>
                                    <p:cond delay="0"/>
                                  </p:stCondLst>
                                  <p:childTnLst>
                                    <p:set>
                                      <p:cBhvr>
                                        <p:cTn id="43" dur="1" fill="hold">
                                          <p:stCondLst>
                                            <p:cond delay="0"/>
                                          </p:stCondLst>
                                        </p:cTn>
                                        <p:tgtEl>
                                          <p:spTgt spid="86"/>
                                        </p:tgtEl>
                                        <p:attrNameLst>
                                          <p:attrName>style.visibility</p:attrName>
                                        </p:attrNameLst>
                                      </p:cBhvr>
                                      <p:to>
                                        <p:strVal val="hidden"/>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68"/>
                                        </p:tgtEl>
                                        <p:attrNameLst>
                                          <p:attrName>style.visibility</p:attrName>
                                        </p:attrNameLst>
                                      </p:cBhvr>
                                      <p:to>
                                        <p:strVal val="visible"/>
                                      </p:to>
                                    </p:set>
                                  </p:childTnLst>
                                </p:cTn>
                              </p:par>
                            </p:childTnLst>
                          </p:cTn>
                        </p:par>
                        <p:par>
                          <p:cTn id="47" fill="hold">
                            <p:stCondLst>
                              <p:cond delay="500"/>
                            </p:stCondLst>
                            <p:childTnLst>
                              <p:par>
                                <p:cTn id="48" presetID="1" presetClass="exit" presetSubtype="0" fill="hold" grpId="0" nodeType="afterEffect">
                                  <p:stCondLst>
                                    <p:cond delay="0"/>
                                  </p:stCondLst>
                                  <p:childTnLst>
                                    <p:set>
                                      <p:cBhvr>
                                        <p:cTn id="49" dur="1" fill="hold">
                                          <p:stCondLst>
                                            <p:cond delay="0"/>
                                          </p:stCondLst>
                                        </p:cTn>
                                        <p:tgtEl>
                                          <p:spTgt spid="128"/>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133"/>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dissolve">
                                      <p:cBhvr>
                                        <p:cTn id="59" dur="500"/>
                                        <p:tgtEl>
                                          <p:spTgt spid="105"/>
                                        </p:tgtEl>
                                      </p:cBhvr>
                                    </p:animEffect>
                                  </p:childTnLst>
                                </p:cTn>
                              </p:par>
                              <p:par>
                                <p:cTn id="60" presetID="9" presetClass="entr" presetSubtype="0"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dissolve">
                                      <p:cBhvr>
                                        <p:cTn id="62" dur="500"/>
                                        <p:tgtEl>
                                          <p:spTgt spid="85"/>
                                        </p:tgtEl>
                                      </p:cBhvr>
                                    </p:animEffect>
                                  </p:childTnLst>
                                </p:cTn>
                              </p:par>
                            </p:childTnLst>
                          </p:cTn>
                        </p:par>
                        <p:par>
                          <p:cTn id="63" fill="hold">
                            <p:stCondLst>
                              <p:cond delay="500"/>
                            </p:stCondLst>
                            <p:childTnLst>
                              <p:par>
                                <p:cTn id="64" presetID="9"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dissolve">
                                      <p:cBhvr>
                                        <p:cTn id="66" dur="500"/>
                                        <p:tgtEl>
                                          <p:spTgt spid="20"/>
                                        </p:tgtEl>
                                      </p:cBhvr>
                                    </p:animEffect>
                                  </p:childTnLst>
                                </p:cTn>
                              </p:par>
                              <p:par>
                                <p:cTn id="67" presetID="1" presetClass="exit" presetSubtype="0" fill="hold" grpId="1" nodeType="withEffect">
                                  <p:stCondLst>
                                    <p:cond delay="0"/>
                                  </p:stCondLst>
                                  <p:childTnLst>
                                    <p:set>
                                      <p:cBhvr>
                                        <p:cTn id="68" dur="1" fill="hold">
                                          <p:stCondLst>
                                            <p:cond delay="0"/>
                                          </p:stCondLst>
                                        </p:cTn>
                                        <p:tgtEl>
                                          <p:spTgt spid="91"/>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childTnLst>
                          </p:cTn>
                        </p:par>
                        <p:par>
                          <p:cTn id="71" fill="hold">
                            <p:stCondLst>
                              <p:cond delay="1000"/>
                            </p:stCondLst>
                            <p:childTnLst>
                              <p:par>
                                <p:cTn id="72" presetID="1" presetClass="entr" presetSubtype="0"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xit" presetSubtype="0" fill="hold" grpId="1" nodeType="withEffect">
                                  <p:stCondLst>
                                    <p:cond delay="0"/>
                                  </p:stCondLst>
                                  <p:childTnLst>
                                    <p:set>
                                      <p:cBhvr>
                                        <p:cTn id="75" dur="1" fill="hold">
                                          <p:stCondLst>
                                            <p:cond delay="0"/>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2" grpId="0" animBg="1"/>
      <p:bldP spid="86" grpId="0" animBg="1"/>
      <p:bldP spid="133" grpId="0" animBg="1"/>
      <p:bldP spid="133" grpId="1" animBg="1"/>
      <p:bldP spid="128" grpId="0" animBg="1"/>
      <p:bldP spid="104" grpId="0" animBg="1"/>
      <p:bldP spid="105" grpId="0" animBg="1"/>
      <p:bldP spid="139" grpId="0"/>
      <p:bldP spid="139" grpId="1"/>
      <p:bldP spid="1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A166F2-84A5-254B-B90D-693321F0DE09}"/>
              </a:ext>
            </a:extLst>
          </p:cNvPr>
          <p:cNvSpPr>
            <a:spLocks noGrp="1"/>
          </p:cNvSpPr>
          <p:nvPr>
            <p:ph type="title"/>
          </p:nvPr>
        </p:nvSpPr>
        <p:spPr/>
        <p:txBody>
          <a:bodyPr/>
          <a:lstStyle/>
          <a:p>
            <a:r>
              <a:rPr lang="en-US" dirty="0"/>
              <a:t>Current Use Cases</a:t>
            </a:r>
          </a:p>
        </p:txBody>
      </p:sp>
      <p:pic>
        <p:nvPicPr>
          <p:cNvPr id="4" name="Picture 3">
            <a:extLst>
              <a:ext uri="{FF2B5EF4-FFF2-40B4-BE49-F238E27FC236}">
                <a16:creationId xmlns:a16="http://schemas.microsoft.com/office/drawing/2014/main" id="{F92FB5CB-FAA7-C44E-A1F2-8C0612C88998}"/>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711704" y="1143453"/>
            <a:ext cx="1719884" cy="170768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DDDCDE1-8B9B-A145-89B8-E31033923C76}"/>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116805" y="1300945"/>
            <a:ext cx="2998810" cy="1499405"/>
          </a:xfrm>
          <a:prstGeom prst="rect">
            <a:avLst/>
          </a:prstGeom>
          <a:effectLst>
            <a:outerShdw blurRad="63500" sx="102000" sy="102000" algn="ctr" rotWithShape="0">
              <a:schemeClr val="accent3">
                <a:alpha val="40000"/>
              </a:schemeClr>
            </a:outerShdw>
          </a:effectLst>
        </p:spPr>
      </p:pic>
      <p:pic>
        <p:nvPicPr>
          <p:cNvPr id="6" name="Picture 5">
            <a:extLst>
              <a:ext uri="{FF2B5EF4-FFF2-40B4-BE49-F238E27FC236}">
                <a16:creationId xmlns:a16="http://schemas.microsoft.com/office/drawing/2014/main" id="{1032BC75-3172-F649-9AED-9CD4961096DF}"/>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6208742" y="1067253"/>
            <a:ext cx="2707168" cy="1860086"/>
          </a:xfrm>
          <a:prstGeom prst="rect">
            <a:avLst/>
          </a:prstGeom>
        </p:spPr>
      </p:pic>
      <p:pic>
        <p:nvPicPr>
          <p:cNvPr id="7" name="Picture 6">
            <a:extLst>
              <a:ext uri="{FF2B5EF4-FFF2-40B4-BE49-F238E27FC236}">
                <a16:creationId xmlns:a16="http://schemas.microsoft.com/office/drawing/2014/main" id="{ECC5CA7D-730A-CE4A-97FF-8BE65A38EEAC}"/>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404732" y="3240680"/>
            <a:ext cx="2335966" cy="178575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F05A312-3A49-B247-91C8-22938CDE6830}"/>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6400800" y="3187113"/>
            <a:ext cx="2184199" cy="183932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1F5AA03-A34D-A24E-B8AA-44934C0578D2}"/>
              </a:ext>
            </a:extLst>
          </p:cNvPr>
          <p:cNvPicPr>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3650578" y="3258489"/>
            <a:ext cx="1840341" cy="1791428"/>
          </a:xfrm>
          <a:prstGeom prst="rect">
            <a:avLst/>
          </a:prstGeom>
          <a:effectLst>
            <a:glow rad="50800">
              <a:schemeClr val="bg2">
                <a:alpha val="26000"/>
              </a:schemeClr>
            </a:glow>
          </a:effectLst>
        </p:spPr>
      </p:pic>
      <p:sp>
        <p:nvSpPr>
          <p:cNvPr id="16" name="TextBox 15">
            <a:extLst>
              <a:ext uri="{FF2B5EF4-FFF2-40B4-BE49-F238E27FC236}">
                <a16:creationId xmlns:a16="http://schemas.microsoft.com/office/drawing/2014/main" id="{3D43BA96-C4AD-334F-B245-329CE8ABBDFC}"/>
              </a:ext>
            </a:extLst>
          </p:cNvPr>
          <p:cNvSpPr txBox="1"/>
          <p:nvPr/>
        </p:nvSpPr>
        <p:spPr>
          <a:xfrm>
            <a:off x="0" y="829599"/>
            <a:ext cx="3036696" cy="276999"/>
          </a:xfrm>
          <a:prstGeom prst="rect">
            <a:avLst/>
          </a:prstGeom>
          <a:noFill/>
        </p:spPr>
        <p:txBody>
          <a:bodyPr wrap="square" rtlCol="0">
            <a:spAutoFit/>
          </a:bodyPr>
          <a:lstStyle/>
          <a:p>
            <a:pPr algn="ctr"/>
            <a:r>
              <a:rPr lang="en-US" sz="1200" i="1">
                <a:solidFill>
                  <a:schemeClr val="bg1"/>
                </a:solidFill>
                <a:latin typeface="Avenir Book" charset="0"/>
                <a:ea typeface="Avenir Book" charset="0"/>
                <a:cs typeface="Avenir Book" charset="0"/>
              </a:rPr>
              <a:t>Simulation, Modeling &amp; Graph Analysis</a:t>
            </a:r>
          </a:p>
        </p:txBody>
      </p:sp>
      <p:sp>
        <p:nvSpPr>
          <p:cNvPr id="17" name="TextBox 16">
            <a:extLst>
              <a:ext uri="{FF2B5EF4-FFF2-40B4-BE49-F238E27FC236}">
                <a16:creationId xmlns:a16="http://schemas.microsoft.com/office/drawing/2014/main" id="{846FD5CA-2059-4F48-B27E-733EEB0B2051}"/>
              </a:ext>
            </a:extLst>
          </p:cNvPr>
          <p:cNvSpPr txBox="1"/>
          <p:nvPr/>
        </p:nvSpPr>
        <p:spPr>
          <a:xfrm>
            <a:off x="3017142" y="829599"/>
            <a:ext cx="3036696" cy="276999"/>
          </a:xfrm>
          <a:prstGeom prst="rect">
            <a:avLst/>
          </a:prstGeom>
          <a:noFill/>
        </p:spPr>
        <p:txBody>
          <a:bodyPr wrap="square" rtlCol="0">
            <a:spAutoFit/>
          </a:bodyPr>
          <a:lstStyle/>
          <a:p>
            <a:pPr algn="ctr"/>
            <a:r>
              <a:rPr lang="en-US" sz="1200" i="1">
                <a:solidFill>
                  <a:schemeClr val="bg1"/>
                </a:solidFill>
                <a:latin typeface="Avenir Book" charset="0"/>
                <a:ea typeface="Avenir Book" charset="0"/>
                <a:cs typeface="Avenir Book" charset="0"/>
              </a:rPr>
              <a:t>Retail Analytics</a:t>
            </a:r>
          </a:p>
        </p:txBody>
      </p:sp>
      <p:sp>
        <p:nvSpPr>
          <p:cNvPr id="18" name="TextBox 17">
            <a:extLst>
              <a:ext uri="{FF2B5EF4-FFF2-40B4-BE49-F238E27FC236}">
                <a16:creationId xmlns:a16="http://schemas.microsoft.com/office/drawing/2014/main" id="{1DDC17C5-AFE5-B14F-93D0-B23B2C111370}"/>
              </a:ext>
            </a:extLst>
          </p:cNvPr>
          <p:cNvSpPr txBox="1"/>
          <p:nvPr/>
        </p:nvSpPr>
        <p:spPr>
          <a:xfrm>
            <a:off x="6043978" y="829599"/>
            <a:ext cx="3036696" cy="276999"/>
          </a:xfrm>
          <a:prstGeom prst="rect">
            <a:avLst/>
          </a:prstGeom>
          <a:noFill/>
        </p:spPr>
        <p:txBody>
          <a:bodyPr wrap="square" rtlCol="0">
            <a:spAutoFit/>
          </a:bodyPr>
          <a:lstStyle/>
          <a:p>
            <a:pPr algn="ctr"/>
            <a:r>
              <a:rPr lang="en-US" sz="1200" i="1">
                <a:solidFill>
                  <a:schemeClr val="bg1"/>
                </a:solidFill>
                <a:latin typeface="Avenir Book" charset="0"/>
                <a:ea typeface="Avenir Book" charset="0"/>
                <a:cs typeface="Avenir Book" charset="0"/>
              </a:rPr>
              <a:t>Business Intelligence</a:t>
            </a:r>
          </a:p>
        </p:txBody>
      </p:sp>
      <p:sp>
        <p:nvSpPr>
          <p:cNvPr id="19" name="TextBox 18">
            <a:extLst>
              <a:ext uri="{FF2B5EF4-FFF2-40B4-BE49-F238E27FC236}">
                <a16:creationId xmlns:a16="http://schemas.microsoft.com/office/drawing/2014/main" id="{070DFBD0-F018-7244-B050-A88612004ED7}"/>
              </a:ext>
            </a:extLst>
          </p:cNvPr>
          <p:cNvSpPr txBox="1"/>
          <p:nvPr/>
        </p:nvSpPr>
        <p:spPr>
          <a:xfrm>
            <a:off x="-9860" y="2981490"/>
            <a:ext cx="3036696" cy="276999"/>
          </a:xfrm>
          <a:prstGeom prst="rect">
            <a:avLst/>
          </a:prstGeom>
          <a:noFill/>
        </p:spPr>
        <p:txBody>
          <a:bodyPr wrap="square" rtlCol="0">
            <a:spAutoFit/>
          </a:bodyPr>
          <a:lstStyle/>
          <a:p>
            <a:pPr algn="ctr"/>
            <a:r>
              <a:rPr lang="en-US" sz="1200" i="1">
                <a:solidFill>
                  <a:schemeClr val="bg1"/>
                </a:solidFill>
                <a:latin typeface="Avenir Book" charset="0"/>
                <a:ea typeface="Avenir Book" charset="0"/>
                <a:cs typeface="Avenir Book" charset="0"/>
              </a:rPr>
              <a:t>Data Science</a:t>
            </a:r>
          </a:p>
        </p:txBody>
      </p:sp>
      <p:sp>
        <p:nvSpPr>
          <p:cNvPr id="20" name="TextBox 19">
            <a:extLst>
              <a:ext uri="{FF2B5EF4-FFF2-40B4-BE49-F238E27FC236}">
                <a16:creationId xmlns:a16="http://schemas.microsoft.com/office/drawing/2014/main" id="{23D4FBFB-7387-A14F-8CDF-A09CE13AFA1C}"/>
              </a:ext>
            </a:extLst>
          </p:cNvPr>
          <p:cNvSpPr txBox="1"/>
          <p:nvPr/>
        </p:nvSpPr>
        <p:spPr>
          <a:xfrm>
            <a:off x="3007282" y="2981490"/>
            <a:ext cx="3036696" cy="276999"/>
          </a:xfrm>
          <a:prstGeom prst="rect">
            <a:avLst/>
          </a:prstGeom>
          <a:noFill/>
        </p:spPr>
        <p:txBody>
          <a:bodyPr wrap="square" rtlCol="0">
            <a:spAutoFit/>
          </a:bodyPr>
          <a:lstStyle/>
          <a:p>
            <a:pPr algn="ctr"/>
            <a:r>
              <a:rPr lang="en-US" sz="1200" i="1">
                <a:solidFill>
                  <a:schemeClr val="bg1"/>
                </a:solidFill>
                <a:latin typeface="Avenir Book" charset="0"/>
                <a:ea typeface="Avenir Book" charset="0"/>
                <a:cs typeface="Avenir Book" charset="0"/>
              </a:rPr>
              <a:t>Bioinformatics</a:t>
            </a:r>
          </a:p>
        </p:txBody>
      </p:sp>
      <p:sp>
        <p:nvSpPr>
          <p:cNvPr id="21" name="TextBox 20">
            <a:extLst>
              <a:ext uri="{FF2B5EF4-FFF2-40B4-BE49-F238E27FC236}">
                <a16:creationId xmlns:a16="http://schemas.microsoft.com/office/drawing/2014/main" id="{4550E636-51F8-5442-86EB-2ED840DC33C7}"/>
              </a:ext>
            </a:extLst>
          </p:cNvPr>
          <p:cNvSpPr txBox="1"/>
          <p:nvPr/>
        </p:nvSpPr>
        <p:spPr>
          <a:xfrm>
            <a:off x="6034118" y="2981490"/>
            <a:ext cx="3036696" cy="276999"/>
          </a:xfrm>
          <a:prstGeom prst="rect">
            <a:avLst/>
          </a:prstGeom>
          <a:noFill/>
        </p:spPr>
        <p:txBody>
          <a:bodyPr wrap="square" rtlCol="0">
            <a:spAutoFit/>
          </a:bodyPr>
          <a:lstStyle/>
          <a:p>
            <a:pPr algn="ctr"/>
            <a:r>
              <a:rPr lang="en-US" sz="1200" i="1">
                <a:solidFill>
                  <a:schemeClr val="bg1"/>
                </a:solidFill>
                <a:latin typeface="Avenir Book" charset="0"/>
                <a:ea typeface="Avenir Book" charset="0"/>
                <a:cs typeface="Avenir Book" charset="0"/>
              </a:rPr>
              <a:t>Financial Analytics</a:t>
            </a:r>
          </a:p>
        </p:txBody>
      </p:sp>
      <p:cxnSp>
        <p:nvCxnSpPr>
          <p:cNvPr id="23" name="Straight Connector 22">
            <a:extLst>
              <a:ext uri="{FF2B5EF4-FFF2-40B4-BE49-F238E27FC236}">
                <a16:creationId xmlns:a16="http://schemas.microsoft.com/office/drawing/2014/main" id="{60999F4E-4E2E-114F-9554-41E3508C0B5F}"/>
              </a:ext>
            </a:extLst>
          </p:cNvPr>
          <p:cNvCxnSpPr>
            <a:cxnSpLocks/>
          </p:cNvCxnSpPr>
          <p:nvPr/>
        </p:nvCxnSpPr>
        <p:spPr>
          <a:xfrm>
            <a:off x="189248" y="2964194"/>
            <a:ext cx="8763000" cy="3362"/>
          </a:xfrm>
          <a:prstGeom prst="line">
            <a:avLst/>
          </a:prstGeom>
          <a:ln>
            <a:solidFill>
              <a:schemeClr val="tx2">
                <a:lumMod val="60000"/>
                <a:lumOff val="40000"/>
              </a:schemeClr>
            </a:solidFill>
          </a:ln>
          <a:effectLst>
            <a:glow rad="50800">
              <a:schemeClr val="tx2">
                <a:lumMod val="60000"/>
                <a:lumOff val="40000"/>
                <a:alpha val="56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FEAF14-50A9-9E45-86FE-4F2DF73C5785}"/>
              </a:ext>
            </a:extLst>
          </p:cNvPr>
          <p:cNvCxnSpPr>
            <a:cxnSpLocks/>
            <a:stCxn id="17" idx="1"/>
          </p:cNvCxnSpPr>
          <p:nvPr/>
        </p:nvCxnSpPr>
        <p:spPr>
          <a:xfrm>
            <a:off x="3017142" y="968099"/>
            <a:ext cx="0" cy="4058340"/>
          </a:xfrm>
          <a:prstGeom prst="line">
            <a:avLst/>
          </a:prstGeom>
          <a:ln>
            <a:solidFill>
              <a:schemeClr val="tx2">
                <a:lumMod val="60000"/>
                <a:lumOff val="40000"/>
              </a:schemeClr>
            </a:solidFill>
          </a:ln>
          <a:effectLst>
            <a:glow rad="50800">
              <a:schemeClr val="tx2">
                <a:lumMod val="60000"/>
                <a:lumOff val="40000"/>
                <a:alpha val="56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618E36-E423-B34A-949D-9BD5C19FCA71}"/>
              </a:ext>
            </a:extLst>
          </p:cNvPr>
          <p:cNvCxnSpPr>
            <a:cxnSpLocks/>
          </p:cNvCxnSpPr>
          <p:nvPr/>
        </p:nvCxnSpPr>
        <p:spPr>
          <a:xfrm>
            <a:off x="6115615" y="968099"/>
            <a:ext cx="0" cy="4058340"/>
          </a:xfrm>
          <a:prstGeom prst="line">
            <a:avLst/>
          </a:prstGeom>
          <a:ln>
            <a:solidFill>
              <a:schemeClr val="tx2">
                <a:lumMod val="60000"/>
                <a:lumOff val="40000"/>
              </a:schemeClr>
            </a:solidFill>
          </a:ln>
          <a:effectLst>
            <a:glow rad="50800">
              <a:schemeClr val="tx2">
                <a:lumMod val="60000"/>
                <a:lumOff val="40000"/>
                <a:alpha val="56000"/>
              </a:schemeClr>
            </a:glow>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E5266E5-1B13-2347-BFE5-A2641E03ACD9}"/>
              </a:ext>
            </a:extLst>
          </p:cNvPr>
          <p:cNvSpPr txBox="1"/>
          <p:nvPr/>
        </p:nvSpPr>
        <p:spPr>
          <a:xfrm>
            <a:off x="0" y="4874986"/>
            <a:ext cx="255198"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9</a:t>
            </a:r>
          </a:p>
        </p:txBody>
      </p:sp>
    </p:spTree>
    <p:extLst>
      <p:ext uri="{BB962C8B-B14F-4D97-AF65-F5344CB8AC3E}">
        <p14:creationId xmlns:p14="http://schemas.microsoft.com/office/powerpoint/2010/main" val="3313023516"/>
      </p:ext>
    </p:extLst>
  </p:cSld>
  <p:clrMapOvr>
    <a:masterClrMapping/>
  </p:clrMapOvr>
  <mc:AlternateContent xmlns:mc="http://schemas.openxmlformats.org/markup-compatibility/2006">
    <mc:Choice xmlns:p14="http://schemas.microsoft.com/office/powerpoint/2010/main" Requires="p14">
      <p:transition spd="slow" p14:dur="2000" advTm="30851"/>
    </mc:Choice>
    <mc:Fallback>
      <p:transition spd="slow" advTm="308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a:extLst>
              <a:ext uri="{FF2B5EF4-FFF2-40B4-BE49-F238E27FC236}">
                <a16:creationId xmlns:a16="http://schemas.microsoft.com/office/drawing/2014/main" id="{7973EA7A-F405-074A-8A3B-B2B0F35DE281}"/>
              </a:ext>
            </a:extLst>
          </p:cNvPr>
          <p:cNvSpPr/>
          <p:nvPr/>
        </p:nvSpPr>
        <p:spPr>
          <a:xfrm>
            <a:off x="1652399" y="4595436"/>
            <a:ext cx="215023" cy="215023"/>
          </a:xfrm>
          <a:prstGeom prst="ellipse">
            <a:avLst/>
          </a:prstGeom>
          <a:scene3d>
            <a:camera prst="perspectiveHeroicExtremeLeftFacing" fov="2100000">
              <a:rot lat="1167032" lon="4244308" rev="133831"/>
            </a:camera>
            <a:lightRig rig="threePt" dir="t"/>
          </a:scene3d>
          <a:sp3d extrusionH="4445000" contourW="12700" prstMaterial="clear">
            <a:bevelT prst="slope"/>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Oval 88">
            <a:extLst>
              <a:ext uri="{FF2B5EF4-FFF2-40B4-BE49-F238E27FC236}">
                <a16:creationId xmlns:a16="http://schemas.microsoft.com/office/drawing/2014/main" id="{11F069A2-8BE2-6849-A257-7151B783B934}"/>
              </a:ext>
            </a:extLst>
          </p:cNvPr>
          <p:cNvSpPr/>
          <p:nvPr/>
        </p:nvSpPr>
        <p:spPr>
          <a:xfrm>
            <a:off x="5160679" y="3549275"/>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Oval 81">
            <a:extLst>
              <a:ext uri="{FF2B5EF4-FFF2-40B4-BE49-F238E27FC236}">
                <a16:creationId xmlns:a16="http://schemas.microsoft.com/office/drawing/2014/main" id="{45933C7C-C8DA-8440-A6FF-79930B9EF1CF}"/>
              </a:ext>
            </a:extLst>
          </p:cNvPr>
          <p:cNvSpPr/>
          <p:nvPr/>
        </p:nvSpPr>
        <p:spPr>
          <a:xfrm>
            <a:off x="2352006" y="3970481"/>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Oval 78">
            <a:extLst>
              <a:ext uri="{FF2B5EF4-FFF2-40B4-BE49-F238E27FC236}">
                <a16:creationId xmlns:a16="http://schemas.microsoft.com/office/drawing/2014/main" id="{10792E6F-EC00-0E46-BA77-C99E23010CDC}"/>
              </a:ext>
            </a:extLst>
          </p:cNvPr>
          <p:cNvSpPr/>
          <p:nvPr/>
        </p:nvSpPr>
        <p:spPr>
          <a:xfrm>
            <a:off x="3283693" y="3828422"/>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Oval 87">
            <a:extLst>
              <a:ext uri="{FF2B5EF4-FFF2-40B4-BE49-F238E27FC236}">
                <a16:creationId xmlns:a16="http://schemas.microsoft.com/office/drawing/2014/main" id="{F22088E3-60AF-D84B-A70B-FB5D24641983}"/>
              </a:ext>
            </a:extLst>
          </p:cNvPr>
          <p:cNvSpPr/>
          <p:nvPr/>
        </p:nvSpPr>
        <p:spPr>
          <a:xfrm>
            <a:off x="4234538" y="3684555"/>
            <a:ext cx="164477" cy="164477"/>
          </a:xfrm>
          <a:prstGeom prst="ellipse">
            <a:avLst/>
          </a:prstGeom>
          <a:scene3d>
            <a:camera prst="perspectiveRelaxed"/>
            <a:lightRig rig="threePt" dir="t"/>
          </a:scene3d>
          <a:sp3d extrusionH="635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0" name="Group 19">
            <a:extLst>
              <a:ext uri="{FF2B5EF4-FFF2-40B4-BE49-F238E27FC236}">
                <a16:creationId xmlns:a16="http://schemas.microsoft.com/office/drawing/2014/main" id="{ED621856-10BE-2B44-AE23-9F4D0A90F863}"/>
              </a:ext>
            </a:extLst>
          </p:cNvPr>
          <p:cNvGrpSpPr/>
          <p:nvPr/>
        </p:nvGrpSpPr>
        <p:grpSpPr>
          <a:xfrm>
            <a:off x="4205536" y="2209245"/>
            <a:ext cx="1736136" cy="2399116"/>
            <a:chOff x="4404358" y="2533113"/>
            <a:chExt cx="1736136" cy="2399116"/>
          </a:xfrm>
        </p:grpSpPr>
        <p:sp>
          <p:nvSpPr>
            <p:cNvPr id="200" name="Rectangle 199"/>
            <p:cNvSpPr/>
            <p:nvPr/>
          </p:nvSpPr>
          <p:spPr>
            <a:xfrm>
              <a:off x="4545697" y="2533113"/>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p:cNvGrpSpPr/>
            <p:nvPr/>
          </p:nvGrpSpPr>
          <p:grpSpPr>
            <a:xfrm>
              <a:off x="4404358" y="3299641"/>
              <a:ext cx="1289178" cy="761555"/>
              <a:chOff x="1656290" y="3149098"/>
              <a:chExt cx="1289178" cy="761555"/>
            </a:xfrm>
          </p:grpSpPr>
          <p:sp>
            <p:nvSpPr>
              <p:cNvPr id="219" name="Rounded Rectangle 218"/>
              <p:cNvSpPr/>
              <p:nvPr/>
            </p:nvSpPr>
            <p:spPr>
              <a:xfrm>
                <a:off x="1656290" y="3149098"/>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222" name="Rounded Rectangle 221"/>
              <p:cNvSpPr/>
              <p:nvPr/>
            </p:nvSpPr>
            <p:spPr>
              <a:xfrm>
                <a:off x="1990298" y="3365031"/>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225" name="Rounded Rectangle 224"/>
              <p:cNvSpPr/>
              <p:nvPr/>
            </p:nvSpPr>
            <p:spPr>
              <a:xfrm>
                <a:off x="2259668" y="3528847"/>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sp>
          <p:nvSpPr>
            <p:cNvPr id="246" name="Rectangle 245"/>
            <p:cNvSpPr/>
            <p:nvPr/>
          </p:nvSpPr>
          <p:spPr>
            <a:xfrm>
              <a:off x="5202184" y="3927852"/>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grpSp>
      <p:grpSp>
        <p:nvGrpSpPr>
          <p:cNvPr id="19" name="Group 18">
            <a:extLst>
              <a:ext uri="{FF2B5EF4-FFF2-40B4-BE49-F238E27FC236}">
                <a16:creationId xmlns:a16="http://schemas.microsoft.com/office/drawing/2014/main" id="{E374A24D-7A7D-8B4A-8CD0-1DC7D2CCDBF7}"/>
              </a:ext>
            </a:extLst>
          </p:cNvPr>
          <p:cNvGrpSpPr/>
          <p:nvPr/>
        </p:nvGrpSpPr>
        <p:grpSpPr>
          <a:xfrm>
            <a:off x="3273698" y="2355879"/>
            <a:ext cx="1748539" cy="2399116"/>
            <a:chOff x="3472520" y="2679747"/>
            <a:chExt cx="1748539" cy="2399116"/>
          </a:xfrm>
        </p:grpSpPr>
        <p:sp>
          <p:nvSpPr>
            <p:cNvPr id="199" name="Rectangle 198"/>
            <p:cNvSpPr/>
            <p:nvPr/>
          </p:nvSpPr>
          <p:spPr>
            <a:xfrm>
              <a:off x="3611318" y="2679747"/>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p:cNvGrpSpPr/>
            <p:nvPr/>
          </p:nvGrpSpPr>
          <p:grpSpPr>
            <a:xfrm>
              <a:off x="3472520" y="3440649"/>
              <a:ext cx="1289178" cy="761555"/>
              <a:chOff x="1759404" y="3134257"/>
              <a:chExt cx="1289178" cy="761555"/>
            </a:xfrm>
          </p:grpSpPr>
          <p:sp>
            <p:nvSpPr>
              <p:cNvPr id="212" name="Rounded Rectangle 211"/>
              <p:cNvSpPr/>
              <p:nvPr/>
            </p:nvSpPr>
            <p:spPr>
              <a:xfrm>
                <a:off x="1759404" y="3134257"/>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213" name="Rounded Rectangle 212"/>
              <p:cNvSpPr/>
              <p:nvPr/>
            </p:nvSpPr>
            <p:spPr>
              <a:xfrm>
                <a:off x="2093412" y="3350190"/>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215" name="Rounded Rectangle 214"/>
              <p:cNvSpPr/>
              <p:nvPr/>
            </p:nvSpPr>
            <p:spPr>
              <a:xfrm>
                <a:off x="2362782" y="3514006"/>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sp>
          <p:nvSpPr>
            <p:cNvPr id="247" name="Rectangle 246"/>
            <p:cNvSpPr/>
            <p:nvPr/>
          </p:nvSpPr>
          <p:spPr>
            <a:xfrm>
              <a:off x="4282749" y="4068575"/>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grpSp>
      <p:grpSp>
        <p:nvGrpSpPr>
          <p:cNvPr id="18" name="Group 17">
            <a:extLst>
              <a:ext uri="{FF2B5EF4-FFF2-40B4-BE49-F238E27FC236}">
                <a16:creationId xmlns:a16="http://schemas.microsoft.com/office/drawing/2014/main" id="{8E8B0260-FC94-F44C-A498-5DD75CC09EB6}"/>
              </a:ext>
            </a:extLst>
          </p:cNvPr>
          <p:cNvGrpSpPr/>
          <p:nvPr/>
        </p:nvGrpSpPr>
        <p:grpSpPr>
          <a:xfrm>
            <a:off x="1180326" y="1485882"/>
            <a:ext cx="4419600" cy="2362637"/>
            <a:chOff x="1379148" y="1809750"/>
            <a:chExt cx="4419600" cy="2362637"/>
          </a:xfrm>
        </p:grpSpPr>
        <p:sp>
          <p:nvSpPr>
            <p:cNvPr id="13" name="Rectangle 12"/>
            <p:cNvSpPr/>
            <p:nvPr/>
          </p:nvSpPr>
          <p:spPr>
            <a:xfrm>
              <a:off x="1379148" y="1809750"/>
              <a:ext cx="4419600" cy="2362637"/>
            </a:xfrm>
            <a:prstGeom prst="rect">
              <a:avLst/>
            </a:prstGeom>
            <a:solidFill>
              <a:schemeClr val="bg1">
                <a:lumMod val="65000"/>
                <a:alpha val="87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4413578" y="2330504"/>
              <a:ext cx="1276400" cy="767371"/>
              <a:chOff x="1695485" y="2040003"/>
              <a:chExt cx="1276400" cy="767371"/>
            </a:xfrm>
          </p:grpSpPr>
          <p:sp>
            <p:nvSpPr>
              <p:cNvPr id="192" name="Rounded Rectangle 191"/>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93" name="Rounded Rectangle 19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94" name="Rounded Rectangle 193"/>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grpSp>
      <p:grpSp>
        <p:nvGrpSpPr>
          <p:cNvPr id="168" name="Group 167"/>
          <p:cNvGrpSpPr/>
          <p:nvPr/>
        </p:nvGrpSpPr>
        <p:grpSpPr>
          <a:xfrm>
            <a:off x="3269680" y="2146337"/>
            <a:ext cx="1276400" cy="767371"/>
            <a:chOff x="1695485" y="2040003"/>
            <a:chExt cx="1276400" cy="767371"/>
          </a:xfrm>
        </p:grpSpPr>
        <p:sp>
          <p:nvSpPr>
            <p:cNvPr id="169" name="Rounded Rectangle 168"/>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70" name="Rounded Rectangle 169"/>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71" name="Rounded Rectangle 170"/>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sp>
        <p:nvSpPr>
          <p:cNvPr id="3" name="TextBox 2"/>
          <p:cNvSpPr txBox="1"/>
          <p:nvPr/>
        </p:nvSpPr>
        <p:spPr>
          <a:xfrm>
            <a:off x="364867" y="436789"/>
            <a:ext cx="184666" cy="300082"/>
          </a:xfrm>
          <a:prstGeom prst="rect">
            <a:avLst/>
          </a:prstGeom>
          <a:noFill/>
        </p:spPr>
        <p:txBody>
          <a:bodyPr wrap="none" rtlCol="0">
            <a:spAutoFit/>
          </a:bodyPr>
          <a:lstStyle/>
          <a:p>
            <a:endParaRPr lang="en-US"/>
          </a:p>
        </p:txBody>
      </p:sp>
      <p:sp>
        <p:nvSpPr>
          <p:cNvPr id="5" name="Title 4"/>
          <p:cNvSpPr>
            <a:spLocks noGrp="1"/>
          </p:cNvSpPr>
          <p:nvPr>
            <p:ph type="title"/>
          </p:nvPr>
        </p:nvSpPr>
        <p:spPr/>
        <p:txBody>
          <a:bodyPr>
            <a:normAutofit/>
          </a:bodyPr>
          <a:lstStyle/>
          <a:p>
            <a:r>
              <a:rPr lang="en-US"/>
              <a:t>Containers on Software-Defined Servers</a:t>
            </a:r>
            <a:endParaRPr lang="en-US" sz="2000" b="0" i="1"/>
          </a:p>
        </p:txBody>
      </p:sp>
      <p:sp>
        <p:nvSpPr>
          <p:cNvPr id="198" name="Rectangle 197"/>
          <p:cNvSpPr/>
          <p:nvPr/>
        </p:nvSpPr>
        <p:spPr>
          <a:xfrm>
            <a:off x="2472337" y="2507452"/>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528074" y="2647740"/>
            <a:ext cx="942851" cy="2399116"/>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flipV="1">
            <a:off x="1226569" y="3164209"/>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407732" y="3408803"/>
            <a:ext cx="1289178" cy="761555"/>
            <a:chOff x="1931829" y="3115952"/>
            <a:chExt cx="1289178" cy="761555"/>
          </a:xfrm>
        </p:grpSpPr>
        <p:sp>
          <p:nvSpPr>
            <p:cNvPr id="138" name="Rounded Rectangle 137"/>
            <p:cNvSpPr/>
            <p:nvPr/>
          </p:nvSpPr>
          <p:spPr>
            <a:xfrm>
              <a:off x="1931829" y="3115952"/>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154" name="Rounded Rectangle 153"/>
            <p:cNvSpPr/>
            <p:nvPr/>
          </p:nvSpPr>
          <p:spPr>
            <a:xfrm>
              <a:off x="2265837" y="3331885"/>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158" name="Rounded Rectangle 157"/>
            <p:cNvSpPr/>
            <p:nvPr/>
          </p:nvSpPr>
          <p:spPr>
            <a:xfrm>
              <a:off x="2535207" y="3495701"/>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grpSp>
        <p:nvGrpSpPr>
          <p:cNvPr id="202" name="Group 201"/>
          <p:cNvGrpSpPr/>
          <p:nvPr/>
        </p:nvGrpSpPr>
        <p:grpSpPr>
          <a:xfrm>
            <a:off x="2331379" y="3278992"/>
            <a:ext cx="1289178" cy="761555"/>
            <a:chOff x="1858157" y="3131071"/>
            <a:chExt cx="1289178" cy="761555"/>
          </a:xfrm>
        </p:grpSpPr>
        <p:sp>
          <p:nvSpPr>
            <p:cNvPr id="203" name="Rounded Rectangle 202"/>
            <p:cNvSpPr/>
            <p:nvPr/>
          </p:nvSpPr>
          <p:spPr>
            <a:xfrm>
              <a:off x="1858157" y="3131071"/>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CPU</a:t>
              </a:r>
            </a:p>
          </p:txBody>
        </p:sp>
        <p:sp>
          <p:nvSpPr>
            <p:cNvPr id="208" name="Rounded Rectangle 207"/>
            <p:cNvSpPr/>
            <p:nvPr/>
          </p:nvSpPr>
          <p:spPr>
            <a:xfrm>
              <a:off x="2192165" y="3347004"/>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RAM</a:t>
              </a:r>
            </a:p>
          </p:txBody>
        </p:sp>
        <p:sp>
          <p:nvSpPr>
            <p:cNvPr id="210" name="Rounded Rectangle 209"/>
            <p:cNvSpPr/>
            <p:nvPr/>
          </p:nvSpPr>
          <p:spPr>
            <a:xfrm>
              <a:off x="2461535" y="3510820"/>
              <a:ext cx="685800" cy="381806"/>
            </a:xfrm>
            <a:prstGeom prst="roundRect">
              <a:avLst/>
            </a:prstGeom>
            <a:solidFill>
              <a:schemeClr val="bg2">
                <a:lumMod val="9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prstMaterial="clear">
              <a:bevelT w="57150" h="38100"/>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85000"/>
                    </a:schemeClr>
                  </a:solidFill>
                  <a:latin typeface="Avenir Book" charset="0"/>
                  <a:ea typeface="Avenir Book" charset="0"/>
                  <a:cs typeface="Avenir Book" charset="0"/>
                </a:rPr>
                <a:t>I/O</a:t>
              </a:r>
            </a:p>
          </p:txBody>
        </p:sp>
      </p:grpSp>
      <p:sp>
        <p:nvSpPr>
          <p:cNvPr id="233" name="Left Brace 232"/>
          <p:cNvSpPr/>
          <p:nvPr/>
        </p:nvSpPr>
        <p:spPr>
          <a:xfrm>
            <a:off x="1345421" y="2920159"/>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34" name="TextBox 233"/>
          <p:cNvSpPr txBox="1"/>
          <p:nvPr/>
        </p:nvSpPr>
        <p:spPr>
          <a:xfrm>
            <a:off x="379845" y="3813928"/>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Physical</a:t>
            </a:r>
          </a:p>
          <a:p>
            <a:pPr algn="ctr"/>
            <a:r>
              <a:rPr lang="en-US" sz="1600" b="1">
                <a:solidFill>
                  <a:schemeClr val="bg1"/>
                </a:solidFill>
                <a:latin typeface="Avenir Book" charset="0"/>
                <a:ea typeface="Avenir Book" charset="0"/>
                <a:cs typeface="Avenir Book" charset="0"/>
              </a:rPr>
              <a:t>Resources</a:t>
            </a:r>
          </a:p>
        </p:txBody>
      </p:sp>
      <p:sp>
        <p:nvSpPr>
          <p:cNvPr id="248" name="Rectangle 247"/>
          <p:cNvSpPr/>
          <p:nvPr/>
        </p:nvSpPr>
        <p:spPr>
          <a:xfrm>
            <a:off x="3139664" y="3897000"/>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sp>
        <p:nvSpPr>
          <p:cNvPr id="249" name="Rectangle 248"/>
          <p:cNvSpPr/>
          <p:nvPr/>
        </p:nvSpPr>
        <p:spPr>
          <a:xfrm>
            <a:off x="2193420" y="4040547"/>
            <a:ext cx="938310" cy="442897"/>
          </a:xfrm>
          <a:prstGeom prst="rect">
            <a:avLst/>
          </a:prstGeom>
          <a:solidFill>
            <a:schemeClr val="bg2">
              <a:lumMod val="90000"/>
            </a:schemeClr>
          </a:solidFill>
          <a:ln>
            <a:solidFill>
              <a:schemeClr val="bg2">
                <a:lumMod val="90000"/>
              </a:schemeClr>
            </a:solidFill>
          </a:ln>
          <a:scene3d>
            <a:camera prst="isometricOffAxis1Top"/>
            <a:lightRig rig="threePt" dir="t"/>
          </a:scene3d>
          <a:sp3d extrusionH="63500" contourW="12700" prstMaterial="clear">
            <a:extrusionClr>
              <a:schemeClr val="bg2">
                <a:lumMod val="90000"/>
              </a:schemeClr>
            </a:extrusionClr>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solidFill>
                  <a:schemeClr val="bg2">
                    <a:lumMod val="50000"/>
                  </a:schemeClr>
                </a:solidFill>
                <a:latin typeface="Avenir Book" charset="0"/>
                <a:ea typeface="Avenir Book" charset="0"/>
                <a:cs typeface="Avenir Book" charset="0"/>
              </a:rPr>
              <a:t>HyperKernel</a:t>
            </a:r>
          </a:p>
        </p:txBody>
      </p:sp>
      <p:sp>
        <p:nvSpPr>
          <p:cNvPr id="229" name="Left Brace 228"/>
          <p:cNvSpPr/>
          <p:nvPr/>
        </p:nvSpPr>
        <p:spPr>
          <a:xfrm>
            <a:off x="1161224" y="1973466"/>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TextBox 230"/>
          <p:cNvSpPr txBox="1"/>
          <p:nvPr/>
        </p:nvSpPr>
        <p:spPr>
          <a:xfrm>
            <a:off x="138800" y="2873058"/>
            <a:ext cx="1110689"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Virtual</a:t>
            </a:r>
          </a:p>
          <a:p>
            <a:pPr algn="ctr"/>
            <a:r>
              <a:rPr lang="en-US" sz="1600" b="1">
                <a:solidFill>
                  <a:schemeClr val="bg1"/>
                </a:solidFill>
                <a:latin typeface="Avenir Book" charset="0"/>
                <a:ea typeface="Avenir Book" charset="0"/>
                <a:cs typeface="Avenir Book" charset="0"/>
              </a:rPr>
              <a:t>Resources</a:t>
            </a:r>
          </a:p>
        </p:txBody>
      </p:sp>
      <p:cxnSp>
        <p:nvCxnSpPr>
          <p:cNvPr id="16" name="Straight Connector 15"/>
          <p:cNvCxnSpPr/>
          <p:nvPr/>
        </p:nvCxnSpPr>
        <p:spPr>
          <a:xfrm flipV="1">
            <a:off x="752436" y="2137018"/>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403971" y="2428846"/>
            <a:ext cx="1276400" cy="767371"/>
            <a:chOff x="1695485" y="2040003"/>
            <a:chExt cx="1276400" cy="767371"/>
          </a:xfrm>
        </p:grpSpPr>
        <p:sp>
          <p:nvSpPr>
            <p:cNvPr id="4" name="Rounded Rectangle 3"/>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03" name="Rounded Rectangle 10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08" name="Rounded Rectangle 107"/>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grpSp>
        <p:nvGrpSpPr>
          <p:cNvPr id="162" name="Group 161"/>
          <p:cNvGrpSpPr/>
          <p:nvPr/>
        </p:nvGrpSpPr>
        <p:grpSpPr>
          <a:xfrm>
            <a:off x="2336180" y="2285910"/>
            <a:ext cx="1276400" cy="767371"/>
            <a:chOff x="1695485" y="2040003"/>
            <a:chExt cx="1276400" cy="767371"/>
          </a:xfrm>
        </p:grpSpPr>
        <p:sp>
          <p:nvSpPr>
            <p:cNvPr id="163" name="Rounded Rectangle 162"/>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64" name="Rounded Rectangle 163"/>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65" name="Rounded Rectangle 164"/>
            <p:cNvSpPr/>
            <p:nvPr/>
          </p:nvSpPr>
          <p:spPr>
            <a:xfrm>
              <a:off x="2286085" y="2425568"/>
              <a:ext cx="685800" cy="381806"/>
            </a:xfrm>
            <a:prstGeom prst="roundRect">
              <a:avLst/>
            </a:prstGeom>
            <a:solidFill>
              <a:schemeClr val="accent6">
                <a:lumMod val="50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I/O</a:t>
              </a:r>
            </a:p>
          </p:txBody>
        </p:sp>
      </p:grpSp>
      <p:sp>
        <p:nvSpPr>
          <p:cNvPr id="101" name="Rectangle 100">
            <a:extLst>
              <a:ext uri="{FF2B5EF4-FFF2-40B4-BE49-F238E27FC236}">
                <a16:creationId xmlns:a16="http://schemas.microsoft.com/office/drawing/2014/main" id="{AE33BCC6-E53B-F94C-8102-02423CC7CBBC}"/>
              </a:ext>
            </a:extLst>
          </p:cNvPr>
          <p:cNvSpPr/>
          <p:nvPr/>
        </p:nvSpPr>
        <p:spPr>
          <a:xfrm>
            <a:off x="841143" y="1294039"/>
            <a:ext cx="744509" cy="1293723"/>
          </a:xfrm>
          <a:prstGeom prst="rect">
            <a:avLst/>
          </a:prstGeom>
          <a:blipFill>
            <a:blip r:embed="rId3" cstate="screen">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0</a:t>
            </a:r>
          </a:p>
        </p:txBody>
      </p:sp>
      <p:sp>
        <p:nvSpPr>
          <p:cNvPr id="102" name="Rectangle 101">
            <a:extLst>
              <a:ext uri="{FF2B5EF4-FFF2-40B4-BE49-F238E27FC236}">
                <a16:creationId xmlns:a16="http://schemas.microsoft.com/office/drawing/2014/main" id="{74294D7E-0EC8-7748-AA4A-E4EDA94A1F5F}"/>
              </a:ext>
            </a:extLst>
          </p:cNvPr>
          <p:cNvSpPr/>
          <p:nvPr/>
        </p:nvSpPr>
        <p:spPr>
          <a:xfrm>
            <a:off x="1579544" y="1178860"/>
            <a:ext cx="744509" cy="1293723"/>
          </a:xfrm>
          <a:prstGeom prst="rect">
            <a:avLst/>
          </a:prstGeom>
          <a:blipFill>
            <a:blip r:embed="rId3"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1</a:t>
            </a:r>
          </a:p>
        </p:txBody>
      </p:sp>
      <p:sp>
        <p:nvSpPr>
          <p:cNvPr id="104" name="Rectangle 103">
            <a:extLst>
              <a:ext uri="{FF2B5EF4-FFF2-40B4-BE49-F238E27FC236}">
                <a16:creationId xmlns:a16="http://schemas.microsoft.com/office/drawing/2014/main" id="{3D08690E-8498-DB4F-9A14-1E959D86D5F3}"/>
              </a:ext>
            </a:extLst>
          </p:cNvPr>
          <p:cNvSpPr/>
          <p:nvPr/>
        </p:nvSpPr>
        <p:spPr>
          <a:xfrm>
            <a:off x="2310805" y="1071035"/>
            <a:ext cx="744509" cy="1293723"/>
          </a:xfrm>
          <a:prstGeom prst="rect">
            <a:avLst/>
          </a:prstGeom>
          <a:blipFill>
            <a:blip r:embed="rId3"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2</a:t>
            </a:r>
          </a:p>
        </p:txBody>
      </p:sp>
      <p:sp>
        <p:nvSpPr>
          <p:cNvPr id="105" name="Rectangle 104">
            <a:extLst>
              <a:ext uri="{FF2B5EF4-FFF2-40B4-BE49-F238E27FC236}">
                <a16:creationId xmlns:a16="http://schemas.microsoft.com/office/drawing/2014/main" id="{CB392E33-A9BE-DD44-808D-5F342353955A}"/>
              </a:ext>
            </a:extLst>
          </p:cNvPr>
          <p:cNvSpPr/>
          <p:nvPr/>
        </p:nvSpPr>
        <p:spPr>
          <a:xfrm>
            <a:off x="3018197" y="963352"/>
            <a:ext cx="744509" cy="1293723"/>
          </a:xfrm>
          <a:prstGeom prst="rect">
            <a:avLst/>
          </a:prstGeom>
          <a:blipFill>
            <a:blip r:embed="rId3" cstate="screen">
              <a:alphaModFix/>
              <a:lum bright="-15000"/>
              <a:extLst>
                <a:ext uri="{28A0092B-C50C-407E-A947-70E740481C1C}">
                  <a14:useLocalDpi xmlns:a14="http://schemas.microsoft.com/office/drawing/2010/main"/>
                </a:ext>
              </a:extLst>
            </a:blip>
            <a:stretch>
              <a:fillRect/>
            </a:stretch>
          </a:blipFill>
          <a:ln>
            <a:solidFill>
              <a:schemeClr val="accent6">
                <a:lumMod val="50000"/>
              </a:schemeClr>
            </a:solidFill>
          </a:ln>
          <a:scene3d>
            <a:camera prst="isometricOffAxis1Right"/>
            <a:lightRig rig="threePt" dir="t"/>
          </a:scene3d>
          <a:sp3d extrusionH="63500" contourW="12700">
            <a:extrusionClr>
              <a:schemeClr val="accent6">
                <a:lumMod val="50000"/>
              </a:schemeClr>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Container 3</a:t>
            </a:r>
          </a:p>
        </p:txBody>
      </p:sp>
      <p:sp>
        <p:nvSpPr>
          <p:cNvPr id="106" name="Rounded Rectangle 105">
            <a:extLst>
              <a:ext uri="{FF2B5EF4-FFF2-40B4-BE49-F238E27FC236}">
                <a16:creationId xmlns:a16="http://schemas.microsoft.com/office/drawing/2014/main" id="{EDB87356-0E3A-3540-AC86-6402215658A3}"/>
              </a:ext>
            </a:extLst>
          </p:cNvPr>
          <p:cNvSpPr/>
          <p:nvPr/>
        </p:nvSpPr>
        <p:spPr>
          <a:xfrm>
            <a:off x="6386431" y="2868656"/>
            <a:ext cx="2409614" cy="1119844"/>
          </a:xfrm>
          <a:prstGeom prst="roundRect">
            <a:avLst>
              <a:gd name="adj" fmla="val 10251"/>
            </a:avLst>
          </a:prstGeom>
          <a:gradFill>
            <a:gsLst>
              <a:gs pos="21000">
                <a:schemeClr val="bg1">
                  <a:lumMod val="65000"/>
                </a:schemeClr>
              </a:gs>
              <a:gs pos="72000">
                <a:schemeClr val="bg2">
                  <a:lumMod val="50000"/>
                </a:schemeClr>
              </a:gs>
            </a:gsLst>
            <a:lin ang="2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a:extLst>
              <a:ext uri="{FF2B5EF4-FFF2-40B4-BE49-F238E27FC236}">
                <a16:creationId xmlns:a16="http://schemas.microsoft.com/office/drawing/2014/main" id="{46600552-9B73-0843-B6C4-5116A7D79B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9464" y="3035688"/>
            <a:ext cx="535414" cy="535414"/>
          </a:xfrm>
          <a:prstGeom prst="rect">
            <a:avLst/>
          </a:prstGeom>
          <a:effectLst>
            <a:glow rad="88900">
              <a:schemeClr val="accent6">
                <a:satMod val="175000"/>
                <a:alpha val="81000"/>
              </a:schemeClr>
            </a:glow>
          </a:effectLst>
        </p:spPr>
      </p:pic>
      <p:pic>
        <p:nvPicPr>
          <p:cNvPr id="109" name="Picture 108">
            <a:extLst>
              <a:ext uri="{FF2B5EF4-FFF2-40B4-BE49-F238E27FC236}">
                <a16:creationId xmlns:a16="http://schemas.microsoft.com/office/drawing/2014/main" id="{4D86E9DE-4DE9-3B4E-99DB-8CFC9B830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0479" y="3039004"/>
            <a:ext cx="535414" cy="535414"/>
          </a:xfrm>
          <a:prstGeom prst="rect">
            <a:avLst/>
          </a:prstGeom>
          <a:effectLst>
            <a:glow rad="88900">
              <a:schemeClr val="accent6">
                <a:satMod val="175000"/>
                <a:alpha val="81000"/>
              </a:schemeClr>
            </a:glow>
          </a:effectLst>
        </p:spPr>
      </p:pic>
      <p:pic>
        <p:nvPicPr>
          <p:cNvPr id="110" name="Picture 109">
            <a:extLst>
              <a:ext uri="{FF2B5EF4-FFF2-40B4-BE49-F238E27FC236}">
                <a16:creationId xmlns:a16="http://schemas.microsoft.com/office/drawing/2014/main" id="{10E3BEC4-EC3F-2B43-A292-81A032F47A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1503" y="3035688"/>
            <a:ext cx="535414" cy="535414"/>
          </a:xfrm>
          <a:prstGeom prst="rect">
            <a:avLst/>
          </a:prstGeom>
          <a:effectLst>
            <a:glow rad="88900">
              <a:schemeClr val="accent6">
                <a:satMod val="175000"/>
                <a:alpha val="81000"/>
              </a:schemeClr>
            </a:glow>
          </a:effectLst>
        </p:spPr>
      </p:pic>
      <p:sp>
        <p:nvSpPr>
          <p:cNvPr id="111" name="TextBox 110">
            <a:extLst>
              <a:ext uri="{FF2B5EF4-FFF2-40B4-BE49-F238E27FC236}">
                <a16:creationId xmlns:a16="http://schemas.microsoft.com/office/drawing/2014/main" id="{26475BB2-6BDA-C447-B1A5-1553E976E3E0}"/>
              </a:ext>
            </a:extLst>
          </p:cNvPr>
          <p:cNvSpPr txBox="1"/>
          <p:nvPr/>
        </p:nvSpPr>
        <p:spPr>
          <a:xfrm>
            <a:off x="6448940" y="3657305"/>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Compute</a:t>
            </a:r>
          </a:p>
        </p:txBody>
      </p:sp>
      <p:sp>
        <p:nvSpPr>
          <p:cNvPr id="112" name="TextBox 111">
            <a:extLst>
              <a:ext uri="{FF2B5EF4-FFF2-40B4-BE49-F238E27FC236}">
                <a16:creationId xmlns:a16="http://schemas.microsoft.com/office/drawing/2014/main" id="{60B7543F-BE91-8946-A01F-ECB41ADA44E5}"/>
              </a:ext>
            </a:extLst>
          </p:cNvPr>
          <p:cNvSpPr txBox="1"/>
          <p:nvPr/>
        </p:nvSpPr>
        <p:spPr>
          <a:xfrm>
            <a:off x="7820541" y="3661862"/>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Memory</a:t>
            </a:r>
          </a:p>
        </p:txBody>
      </p:sp>
      <p:sp>
        <p:nvSpPr>
          <p:cNvPr id="113" name="TextBox 112">
            <a:extLst>
              <a:ext uri="{FF2B5EF4-FFF2-40B4-BE49-F238E27FC236}">
                <a16:creationId xmlns:a16="http://schemas.microsoft.com/office/drawing/2014/main" id="{42722DD2-8BB4-3B49-B2AF-DFCF3F7124CC}"/>
              </a:ext>
            </a:extLst>
          </p:cNvPr>
          <p:cNvSpPr txBox="1"/>
          <p:nvPr/>
        </p:nvSpPr>
        <p:spPr>
          <a:xfrm>
            <a:off x="7137259" y="3657305"/>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I/O</a:t>
            </a:r>
          </a:p>
        </p:txBody>
      </p:sp>
      <p:pic>
        <p:nvPicPr>
          <p:cNvPr id="114" name="Picture 113">
            <a:extLst>
              <a:ext uri="{FF2B5EF4-FFF2-40B4-BE49-F238E27FC236}">
                <a16:creationId xmlns:a16="http://schemas.microsoft.com/office/drawing/2014/main" id="{ADC03172-D9EA-854E-85BB-5F52CFB0C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06576">
            <a:off x="8003748" y="3035687"/>
            <a:ext cx="535414" cy="535414"/>
          </a:xfrm>
          <a:prstGeom prst="rect">
            <a:avLst/>
          </a:prstGeom>
          <a:effectLst>
            <a:glow rad="88900">
              <a:srgbClr val="FFC000">
                <a:alpha val="81000"/>
              </a:srgbClr>
            </a:glow>
          </a:effectLst>
        </p:spPr>
      </p:pic>
      <p:pic>
        <p:nvPicPr>
          <p:cNvPr id="116" name="Picture 115">
            <a:extLst>
              <a:ext uri="{FF2B5EF4-FFF2-40B4-BE49-F238E27FC236}">
                <a16:creationId xmlns:a16="http://schemas.microsoft.com/office/drawing/2014/main" id="{A888789D-C959-F54D-9F17-D4AF43300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83853">
            <a:off x="6620479" y="3039004"/>
            <a:ext cx="535414" cy="535414"/>
          </a:xfrm>
          <a:prstGeom prst="rect">
            <a:avLst/>
          </a:prstGeom>
          <a:effectLst>
            <a:glow rad="88900">
              <a:srgbClr val="FFC000">
                <a:alpha val="81000"/>
              </a:srgbClr>
            </a:glow>
          </a:effectLst>
        </p:spPr>
      </p:pic>
      <p:grpSp>
        <p:nvGrpSpPr>
          <p:cNvPr id="11" name="Group 10">
            <a:extLst>
              <a:ext uri="{FF2B5EF4-FFF2-40B4-BE49-F238E27FC236}">
                <a16:creationId xmlns:a16="http://schemas.microsoft.com/office/drawing/2014/main" id="{BE563252-A53A-7C4E-9B21-A343BDFB64B9}"/>
              </a:ext>
            </a:extLst>
          </p:cNvPr>
          <p:cNvGrpSpPr/>
          <p:nvPr/>
        </p:nvGrpSpPr>
        <p:grpSpPr>
          <a:xfrm>
            <a:off x="6392075" y="2868216"/>
            <a:ext cx="2409614" cy="1119844"/>
            <a:chOff x="6389380" y="2862765"/>
            <a:chExt cx="2409614" cy="1119844"/>
          </a:xfrm>
        </p:grpSpPr>
        <p:sp>
          <p:nvSpPr>
            <p:cNvPr id="124" name="Rounded Rectangle 123">
              <a:extLst>
                <a:ext uri="{FF2B5EF4-FFF2-40B4-BE49-F238E27FC236}">
                  <a16:creationId xmlns:a16="http://schemas.microsoft.com/office/drawing/2014/main" id="{FB22D55E-86E2-EB46-818B-6E47B368D325}"/>
                </a:ext>
              </a:extLst>
            </p:cNvPr>
            <p:cNvSpPr/>
            <p:nvPr/>
          </p:nvSpPr>
          <p:spPr>
            <a:xfrm>
              <a:off x="6389380" y="2862765"/>
              <a:ext cx="2409614" cy="1119844"/>
            </a:xfrm>
            <a:prstGeom prst="roundRect">
              <a:avLst>
                <a:gd name="adj" fmla="val 10251"/>
              </a:avLst>
            </a:prstGeom>
            <a:gradFill>
              <a:gsLst>
                <a:gs pos="21000">
                  <a:schemeClr val="bg1">
                    <a:lumMod val="65000"/>
                  </a:schemeClr>
                </a:gs>
                <a:gs pos="72000">
                  <a:schemeClr val="bg2">
                    <a:lumMod val="50000"/>
                  </a:schemeClr>
                </a:gs>
              </a:gsLst>
              <a:lin ang="2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576ECA3-E5E9-824C-8217-89AD79800196}"/>
                </a:ext>
              </a:extLst>
            </p:cNvPr>
            <p:cNvGrpSpPr/>
            <p:nvPr/>
          </p:nvGrpSpPr>
          <p:grpSpPr>
            <a:xfrm>
              <a:off x="6620479" y="3029481"/>
              <a:ext cx="1914399" cy="538730"/>
              <a:chOff x="6667926" y="3114018"/>
              <a:chExt cx="1914399" cy="538730"/>
            </a:xfrm>
          </p:grpSpPr>
          <p:pic>
            <p:nvPicPr>
              <p:cNvPr id="118" name="Picture 117">
                <a:extLst>
                  <a:ext uri="{FF2B5EF4-FFF2-40B4-BE49-F238E27FC236}">
                    <a16:creationId xmlns:a16="http://schemas.microsoft.com/office/drawing/2014/main" id="{4FB0978E-E041-E746-8DD0-27741CFC58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6911" y="3114018"/>
                <a:ext cx="535414" cy="535414"/>
              </a:xfrm>
              <a:prstGeom prst="rect">
                <a:avLst/>
              </a:prstGeom>
              <a:effectLst>
                <a:glow rad="88900">
                  <a:schemeClr val="accent6">
                    <a:satMod val="175000"/>
                    <a:alpha val="81000"/>
                  </a:schemeClr>
                </a:glow>
              </a:effectLst>
            </p:spPr>
          </p:pic>
          <p:pic>
            <p:nvPicPr>
              <p:cNvPr id="119" name="Picture 118">
                <a:extLst>
                  <a:ext uri="{FF2B5EF4-FFF2-40B4-BE49-F238E27FC236}">
                    <a16:creationId xmlns:a16="http://schemas.microsoft.com/office/drawing/2014/main" id="{0370FA40-7093-3F4F-915E-5D0E4B94E7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7926" y="3117334"/>
                <a:ext cx="535414" cy="535414"/>
              </a:xfrm>
              <a:prstGeom prst="rect">
                <a:avLst/>
              </a:prstGeom>
              <a:effectLst>
                <a:glow rad="88900">
                  <a:schemeClr val="accent6">
                    <a:satMod val="175000"/>
                    <a:alpha val="81000"/>
                  </a:schemeClr>
                </a:glow>
              </a:effectLst>
            </p:spPr>
          </p:pic>
          <p:pic>
            <p:nvPicPr>
              <p:cNvPr id="120" name="Picture 119">
                <a:extLst>
                  <a:ext uri="{FF2B5EF4-FFF2-40B4-BE49-F238E27FC236}">
                    <a16:creationId xmlns:a16="http://schemas.microsoft.com/office/drawing/2014/main" id="{F1F87A5A-F7A6-D04B-BF9B-2B5A3C00FF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8950" y="3114018"/>
                <a:ext cx="535414" cy="535414"/>
              </a:xfrm>
              <a:prstGeom prst="rect">
                <a:avLst/>
              </a:prstGeom>
              <a:effectLst>
                <a:glow rad="88900">
                  <a:schemeClr val="accent6">
                    <a:satMod val="175000"/>
                    <a:alpha val="81000"/>
                  </a:schemeClr>
                </a:glow>
              </a:effectLst>
            </p:spPr>
          </p:pic>
        </p:grpSp>
        <p:sp>
          <p:nvSpPr>
            <p:cNvPr id="125" name="TextBox 124">
              <a:extLst>
                <a:ext uri="{FF2B5EF4-FFF2-40B4-BE49-F238E27FC236}">
                  <a16:creationId xmlns:a16="http://schemas.microsoft.com/office/drawing/2014/main" id="{F01933D3-A037-DA43-92B0-77F8EB8971BC}"/>
                </a:ext>
              </a:extLst>
            </p:cNvPr>
            <p:cNvSpPr txBox="1"/>
            <p:nvPr/>
          </p:nvSpPr>
          <p:spPr>
            <a:xfrm>
              <a:off x="6447235" y="3656676"/>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Compute</a:t>
              </a:r>
            </a:p>
          </p:txBody>
        </p:sp>
        <p:sp>
          <p:nvSpPr>
            <p:cNvPr id="126" name="TextBox 125">
              <a:extLst>
                <a:ext uri="{FF2B5EF4-FFF2-40B4-BE49-F238E27FC236}">
                  <a16:creationId xmlns:a16="http://schemas.microsoft.com/office/drawing/2014/main" id="{51962480-BAA5-6B40-A5DB-6F8A131B51E4}"/>
                </a:ext>
              </a:extLst>
            </p:cNvPr>
            <p:cNvSpPr txBox="1"/>
            <p:nvPr/>
          </p:nvSpPr>
          <p:spPr>
            <a:xfrm>
              <a:off x="7818836" y="3661233"/>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Memory</a:t>
              </a:r>
            </a:p>
          </p:txBody>
        </p:sp>
        <p:sp>
          <p:nvSpPr>
            <p:cNvPr id="127" name="TextBox 126">
              <a:extLst>
                <a:ext uri="{FF2B5EF4-FFF2-40B4-BE49-F238E27FC236}">
                  <a16:creationId xmlns:a16="http://schemas.microsoft.com/office/drawing/2014/main" id="{F61C997B-09E6-A540-B7D3-490333D4F3DA}"/>
                </a:ext>
              </a:extLst>
            </p:cNvPr>
            <p:cNvSpPr txBox="1"/>
            <p:nvPr/>
          </p:nvSpPr>
          <p:spPr>
            <a:xfrm>
              <a:off x="7135554" y="3656676"/>
              <a:ext cx="888940" cy="276999"/>
            </a:xfrm>
            <a:prstGeom prst="rect">
              <a:avLst/>
            </a:prstGeom>
            <a:noFill/>
          </p:spPr>
          <p:txBody>
            <a:bodyPr wrap="square" rtlCol="0">
              <a:spAutoFit/>
            </a:bodyPr>
            <a:lstStyle/>
            <a:p>
              <a:pPr algn="ctr"/>
              <a:r>
                <a:rPr lang="en-US" sz="1200" b="1">
                  <a:solidFill>
                    <a:schemeClr val="bg1"/>
                  </a:solidFill>
                  <a:latin typeface="Avenir Book" charset="0"/>
                  <a:ea typeface="Avenir Book" charset="0"/>
                  <a:cs typeface="Avenir Book" charset="0"/>
                </a:rPr>
                <a:t>I/O</a:t>
              </a:r>
            </a:p>
          </p:txBody>
        </p:sp>
      </p:grpSp>
      <p:sp>
        <p:nvSpPr>
          <p:cNvPr id="80" name="TextBox 79">
            <a:extLst>
              <a:ext uri="{FF2B5EF4-FFF2-40B4-BE49-F238E27FC236}">
                <a16:creationId xmlns:a16="http://schemas.microsoft.com/office/drawing/2014/main" id="{766CA2C3-F08E-5446-85D4-9DBD12F2E7D2}"/>
              </a:ext>
            </a:extLst>
          </p:cNvPr>
          <p:cNvSpPr txBox="1"/>
          <p:nvPr/>
        </p:nvSpPr>
        <p:spPr>
          <a:xfrm>
            <a:off x="5695033" y="1139400"/>
            <a:ext cx="3448967" cy="1354217"/>
          </a:xfrm>
          <a:prstGeom prst="rect">
            <a:avLst/>
          </a:prstGeom>
          <a:noFill/>
        </p:spPr>
        <p:txBody>
          <a:bodyPr wrap="square" rtlCol="0">
            <a:spAutoFit/>
          </a:bodyPr>
          <a:lstStyle/>
          <a:p>
            <a:r>
              <a:rPr lang="en-US" sz="1800" b="1" i="1" dirty="0">
                <a:solidFill>
                  <a:schemeClr val="bg1"/>
                </a:solidFill>
                <a:latin typeface="Avenir Book" charset="0"/>
                <a:ea typeface="Avenir Book" charset="0"/>
                <a:cs typeface="Avenir Book" charset="0"/>
              </a:rPr>
              <a:t>The server adapts to the need</a:t>
            </a:r>
          </a:p>
          <a:p>
            <a:pPr marL="285750" indent="-285750">
              <a:buFont typeface="Arial" panose="020B0604020202020204" pitchFamily="34" charset="0"/>
              <a:buChar char="•"/>
            </a:pPr>
            <a:r>
              <a:rPr lang="en-US" sz="1600" i="1" dirty="0">
                <a:solidFill>
                  <a:schemeClr val="bg1"/>
                </a:solidFill>
                <a:latin typeface="Avenir Book" charset="0"/>
                <a:ea typeface="Avenir Book" charset="0"/>
                <a:cs typeface="Avenir Book" charset="0"/>
              </a:rPr>
              <a:t>Add resources with no reboot</a:t>
            </a:r>
          </a:p>
          <a:p>
            <a:pPr marL="285750" indent="-285750">
              <a:buFont typeface="Arial" panose="020B0604020202020204" pitchFamily="34" charset="0"/>
              <a:buChar char="•"/>
            </a:pPr>
            <a:r>
              <a:rPr lang="en-US" sz="1600" i="1" dirty="0">
                <a:solidFill>
                  <a:schemeClr val="bg1"/>
                </a:solidFill>
                <a:latin typeface="Avenir Book" charset="0"/>
                <a:ea typeface="Avenir Book" charset="0"/>
                <a:cs typeface="Avenir Book" charset="0"/>
              </a:rPr>
              <a:t>Manually or automated</a:t>
            </a:r>
          </a:p>
          <a:p>
            <a:pPr marL="285750" indent="-285750">
              <a:buFont typeface="Arial" panose="020B0604020202020204" pitchFamily="34" charset="0"/>
              <a:buChar char="•"/>
            </a:pPr>
            <a:r>
              <a:rPr lang="en-US" sz="1600" i="1" dirty="0">
                <a:solidFill>
                  <a:schemeClr val="bg1"/>
                </a:solidFill>
                <a:latin typeface="Avenir Book" charset="0"/>
                <a:ea typeface="Avenir Book" charset="0"/>
                <a:cs typeface="Avenir Book" charset="0"/>
              </a:rPr>
              <a:t>Simplified management</a:t>
            </a:r>
          </a:p>
          <a:p>
            <a:pPr marL="285750" indent="-285750">
              <a:buFont typeface="Arial" panose="020B0604020202020204" pitchFamily="34" charset="0"/>
              <a:buChar char="•"/>
            </a:pPr>
            <a:r>
              <a:rPr lang="en-US" sz="1600" i="1" dirty="0">
                <a:solidFill>
                  <a:schemeClr val="bg1"/>
                </a:solidFill>
                <a:latin typeface="Avenir Book" charset="0"/>
                <a:ea typeface="Avenir Book" charset="0"/>
                <a:cs typeface="Avenir Book" charset="0"/>
              </a:rPr>
              <a:t>Faster communication</a:t>
            </a:r>
          </a:p>
        </p:txBody>
      </p:sp>
      <p:pic>
        <p:nvPicPr>
          <p:cNvPr id="83" name="Picture 82">
            <a:extLst>
              <a:ext uri="{FF2B5EF4-FFF2-40B4-BE49-F238E27FC236}">
                <a16:creationId xmlns:a16="http://schemas.microsoft.com/office/drawing/2014/main" id="{02F10E8E-C334-4E4E-AE26-1638787B3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0326" y="2126196"/>
            <a:ext cx="410773" cy="387301"/>
          </a:xfrm>
          <a:prstGeom prst="rect">
            <a:avLst/>
          </a:prstGeom>
        </p:spPr>
      </p:pic>
      <p:pic>
        <p:nvPicPr>
          <p:cNvPr id="84" name="Picture 83">
            <a:extLst>
              <a:ext uri="{FF2B5EF4-FFF2-40B4-BE49-F238E27FC236}">
                <a16:creationId xmlns:a16="http://schemas.microsoft.com/office/drawing/2014/main" id="{0FB8F0AC-4A53-5B4B-84E6-3D3F3AD37D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1635" y="2007540"/>
            <a:ext cx="410773" cy="387301"/>
          </a:xfrm>
          <a:prstGeom prst="rect">
            <a:avLst/>
          </a:prstGeom>
        </p:spPr>
      </p:pic>
      <p:pic>
        <p:nvPicPr>
          <p:cNvPr id="85" name="Picture 84">
            <a:extLst>
              <a:ext uri="{FF2B5EF4-FFF2-40B4-BE49-F238E27FC236}">
                <a16:creationId xmlns:a16="http://schemas.microsoft.com/office/drawing/2014/main" id="{7E87DAE1-2CD9-9B4B-BA54-F0862614CE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4536" y="4325071"/>
            <a:ext cx="747192" cy="704496"/>
          </a:xfrm>
          <a:prstGeom prst="rect">
            <a:avLst/>
          </a:prstGeom>
        </p:spPr>
      </p:pic>
      <p:pic>
        <p:nvPicPr>
          <p:cNvPr id="86" name="Picture 85">
            <a:extLst>
              <a:ext uri="{FF2B5EF4-FFF2-40B4-BE49-F238E27FC236}">
                <a16:creationId xmlns:a16="http://schemas.microsoft.com/office/drawing/2014/main" id="{EC9EF140-52AD-964D-8B08-66F360AE1D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1681" y="1908910"/>
            <a:ext cx="410773" cy="387301"/>
          </a:xfrm>
          <a:prstGeom prst="rect">
            <a:avLst/>
          </a:prstGeom>
        </p:spPr>
      </p:pic>
      <p:pic>
        <p:nvPicPr>
          <p:cNvPr id="87" name="Picture 86">
            <a:extLst>
              <a:ext uri="{FF2B5EF4-FFF2-40B4-BE49-F238E27FC236}">
                <a16:creationId xmlns:a16="http://schemas.microsoft.com/office/drawing/2014/main" id="{5A5A2D31-DF37-5543-B146-0778EF024B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9398" y="1794750"/>
            <a:ext cx="410773" cy="387301"/>
          </a:xfrm>
          <a:prstGeom prst="rect">
            <a:avLst/>
          </a:prstGeom>
        </p:spPr>
      </p:pic>
      <p:sp>
        <p:nvSpPr>
          <p:cNvPr id="90" name="TextBox 89">
            <a:extLst>
              <a:ext uri="{FF2B5EF4-FFF2-40B4-BE49-F238E27FC236}">
                <a16:creationId xmlns:a16="http://schemas.microsoft.com/office/drawing/2014/main" id="{2A00B315-73D1-1B42-ABE4-C4E1E0496F2A}"/>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19</a:t>
            </a:r>
          </a:p>
        </p:txBody>
      </p:sp>
    </p:spTree>
    <p:extLst>
      <p:ext uri="{BB962C8B-B14F-4D97-AF65-F5344CB8AC3E}">
        <p14:creationId xmlns:p14="http://schemas.microsoft.com/office/powerpoint/2010/main" val="1742186466"/>
      </p:ext>
    </p:extLst>
  </p:cSld>
  <p:clrMapOvr>
    <a:masterClrMapping/>
  </p:clrMapOvr>
  <mc:AlternateContent xmlns:mc="http://schemas.openxmlformats.org/markup-compatibility/2006">
    <mc:Choice xmlns:p14="http://schemas.microsoft.com/office/powerpoint/2010/main" Requires="p14">
      <p:transition spd="slow" p14:dur="2000" advTm="19874"/>
    </mc:Choice>
    <mc:Fallback>
      <p:transition spd="slow" advTm="198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 from Industry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6395"/>
            <a:ext cx="9144000" cy="4249071"/>
          </a:xfrm>
          <a:prstGeom prst="rect">
            <a:avLst/>
          </a:prstGeom>
        </p:spPr>
      </p:pic>
      <p:sp>
        <p:nvSpPr>
          <p:cNvPr id="5" name="TextBox 4">
            <a:extLst>
              <a:ext uri="{FF2B5EF4-FFF2-40B4-BE49-F238E27FC236}">
                <a16:creationId xmlns:a16="http://schemas.microsoft.com/office/drawing/2014/main" id="{52F6FEC2-2F40-DF45-8CA4-3A552F803CB1}"/>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tx2"/>
                </a:solidFill>
                <a:latin typeface="Avenir" panose="02000503020000020003" pitchFamily="2" charset="0"/>
              </a:rPr>
              <a:t>20</a:t>
            </a:r>
          </a:p>
        </p:txBody>
      </p:sp>
      <p:sp>
        <p:nvSpPr>
          <p:cNvPr id="6" name="TextBox 5">
            <a:extLst>
              <a:ext uri="{FF2B5EF4-FFF2-40B4-BE49-F238E27FC236}">
                <a16:creationId xmlns:a16="http://schemas.microsoft.com/office/drawing/2014/main" id="{E8BC6906-4F4C-CA40-A4A8-1941EC783AC9}"/>
              </a:ext>
            </a:extLst>
          </p:cNvPr>
          <p:cNvSpPr txBox="1"/>
          <p:nvPr/>
        </p:nvSpPr>
        <p:spPr>
          <a:xfrm>
            <a:off x="10504170" y="4091940"/>
            <a:ext cx="184731" cy="300082"/>
          </a:xfrm>
          <a:prstGeom prst="rect">
            <a:avLst/>
          </a:prstGeom>
          <a:solidFill>
            <a:schemeClr val="tx2">
              <a:lumMod val="20000"/>
              <a:lumOff val="80000"/>
            </a:schemeClr>
          </a:solidFill>
        </p:spPr>
        <p:txBody>
          <a:bodyPr wrap="none" rtlCol="0">
            <a:spAutoFit/>
          </a:bodyPr>
          <a:lstStyle/>
          <a:p>
            <a:endParaRPr lang="en-US" dirty="0"/>
          </a:p>
        </p:txBody>
      </p:sp>
      <p:sp>
        <p:nvSpPr>
          <p:cNvPr id="8" name="Rounded Rectangle 7">
            <a:extLst>
              <a:ext uri="{FF2B5EF4-FFF2-40B4-BE49-F238E27FC236}">
                <a16:creationId xmlns:a16="http://schemas.microsoft.com/office/drawing/2014/main" id="{793034D6-101A-DC4F-999C-CCED0C61A050}"/>
              </a:ext>
            </a:extLst>
          </p:cNvPr>
          <p:cNvSpPr/>
          <p:nvPr/>
        </p:nvSpPr>
        <p:spPr>
          <a:xfrm>
            <a:off x="4114800" y="3409950"/>
            <a:ext cx="2133600" cy="1365431"/>
          </a:xfrm>
          <a:prstGeom prst="roundRect">
            <a:avLst/>
          </a:prstGeom>
          <a:ln>
            <a:solidFill>
              <a:schemeClr val="tx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i="1" u="sng" dirty="0"/>
              <a:t>@ IBM: </a:t>
            </a:r>
          </a:p>
          <a:p>
            <a:pPr algn="ctr"/>
            <a:r>
              <a:rPr lang="en-US" sz="1600" b="1" i="1" dirty="0"/>
              <a:t>20 servers,</a:t>
            </a:r>
          </a:p>
          <a:p>
            <a:pPr algn="ctr"/>
            <a:r>
              <a:rPr lang="en-US" sz="1600" b="1" i="1" dirty="0"/>
              <a:t>15TB</a:t>
            </a:r>
          </a:p>
          <a:p>
            <a:pPr algn="ctr"/>
            <a:r>
              <a:rPr lang="en-US" sz="1600" b="1" i="1" dirty="0"/>
              <a:t>400 cores</a:t>
            </a:r>
          </a:p>
          <a:p>
            <a:pPr algn="ctr"/>
            <a:r>
              <a:rPr lang="en-US" sz="1600" b="1" i="1" dirty="0"/>
              <a:t>1 instance Centos</a:t>
            </a:r>
          </a:p>
        </p:txBody>
      </p:sp>
    </p:spTree>
    <p:extLst>
      <p:ext uri="{BB962C8B-B14F-4D97-AF65-F5344CB8AC3E}">
        <p14:creationId xmlns:p14="http://schemas.microsoft.com/office/powerpoint/2010/main" val="4267338403"/>
      </p:ext>
    </p:extLst>
  </p:cSld>
  <p:clrMapOvr>
    <a:masterClrMapping/>
  </p:clrMapOvr>
  <mc:AlternateContent xmlns:mc="http://schemas.openxmlformats.org/markup-compatibility/2006">
    <mc:Choice xmlns:p14="http://schemas.microsoft.com/office/powerpoint/2010/main" Requires="p14">
      <p:transition spd="slow" p14:dur="2000" advTm="39807"/>
    </mc:Choice>
    <mc:Fallback>
      <p:transition spd="slow" advTm="39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13FD8924-AD1B-F245-A72B-0870FE1D2369}"/>
              </a:ext>
            </a:extLst>
          </p:cNvPr>
          <p:cNvSpPr/>
          <p:nvPr/>
        </p:nvSpPr>
        <p:spPr>
          <a:xfrm>
            <a:off x="0" y="-1"/>
            <a:ext cx="9144000" cy="3497404"/>
          </a:xfrm>
          <a:prstGeom prst="rect">
            <a:avLst/>
          </a:prstGeom>
          <a:solidFill>
            <a:schemeClr val="accent1">
              <a:alpha val="77000"/>
            </a:schemeClr>
          </a:solidFill>
          <a:ln w="12700">
            <a:miter lim="400000"/>
          </a:ln>
        </p:spPr>
        <p:txBody>
          <a:bodyPr lIns="45719" rIns="45719" anchor="ctr"/>
          <a:lstStyle/>
          <a:p>
            <a:pPr algn="ctr">
              <a:defRPr>
                <a:solidFill>
                  <a:schemeClr val="accent2">
                    <a:lumOff val="5098"/>
                  </a:schemeClr>
                </a:solidFill>
              </a:defRPr>
            </a:pPr>
            <a:endParaRPr/>
          </a:p>
        </p:txBody>
      </p:sp>
      <p:sp>
        <p:nvSpPr>
          <p:cNvPr id="4" name="Content Placeholder 3">
            <a:extLst>
              <a:ext uri="{FF2B5EF4-FFF2-40B4-BE49-F238E27FC236}">
                <a16:creationId xmlns:a16="http://schemas.microsoft.com/office/drawing/2014/main" id="{3011BE32-745D-4B40-B1C0-39609A700DBC}"/>
              </a:ext>
            </a:extLst>
          </p:cNvPr>
          <p:cNvSpPr>
            <a:spLocks noGrp="1"/>
          </p:cNvSpPr>
          <p:nvPr>
            <p:ph idx="1"/>
          </p:nvPr>
        </p:nvSpPr>
        <p:spPr/>
        <p:txBody>
          <a:bodyPr/>
          <a:lstStyle/>
          <a:p>
            <a:r>
              <a:rPr lang="en-US" dirty="0"/>
              <a:t>Reliability</a:t>
            </a:r>
          </a:p>
        </p:txBody>
      </p:sp>
      <p:sp>
        <p:nvSpPr>
          <p:cNvPr id="5" name="TextBox 4">
            <a:extLst>
              <a:ext uri="{FF2B5EF4-FFF2-40B4-BE49-F238E27FC236}">
                <a16:creationId xmlns:a16="http://schemas.microsoft.com/office/drawing/2014/main" id="{3EE36D5A-9DC8-564D-ACE0-55FD06BED47F}"/>
              </a:ext>
            </a:extLst>
          </p:cNvPr>
          <p:cNvSpPr txBox="1"/>
          <p:nvPr/>
        </p:nvSpPr>
        <p:spPr>
          <a:xfrm>
            <a:off x="0" y="4874986"/>
            <a:ext cx="255198" cy="246221"/>
          </a:xfrm>
          <a:prstGeom prst="rect">
            <a:avLst/>
          </a:prstGeom>
          <a:noFill/>
        </p:spPr>
        <p:txBody>
          <a:bodyPr wrap="none" rtlCol="0">
            <a:spAutoFit/>
          </a:bodyPr>
          <a:lstStyle/>
          <a:p>
            <a:r>
              <a:rPr lang="en-US" sz="1000" dirty="0">
                <a:latin typeface="Avenir" panose="02000503020000020003" pitchFamily="2" charset="0"/>
              </a:rPr>
              <a:t>2</a:t>
            </a:r>
          </a:p>
        </p:txBody>
      </p:sp>
      <p:sp>
        <p:nvSpPr>
          <p:cNvPr id="6" name="TextBox 5">
            <a:extLst>
              <a:ext uri="{FF2B5EF4-FFF2-40B4-BE49-F238E27FC236}">
                <a16:creationId xmlns:a16="http://schemas.microsoft.com/office/drawing/2014/main" id="{2B43335F-0B8C-3647-BF42-ACBAC6D49F18}"/>
              </a:ext>
            </a:extLst>
          </p:cNvPr>
          <p:cNvSpPr txBox="1"/>
          <p:nvPr/>
        </p:nvSpPr>
        <p:spPr>
          <a:xfrm>
            <a:off x="120519" y="57150"/>
            <a:ext cx="3079881" cy="400110"/>
          </a:xfrm>
          <a:prstGeom prst="rect">
            <a:avLst/>
          </a:prstGeom>
          <a:noFill/>
        </p:spPr>
        <p:txBody>
          <a:bodyPr wrap="none" rtlCol="0">
            <a:spAutoFit/>
          </a:bodyPr>
          <a:lstStyle/>
          <a:p>
            <a:pPr algn="r"/>
            <a:r>
              <a:rPr lang="en-US" sz="2000" dirty="0">
                <a:solidFill>
                  <a:schemeClr val="bg1">
                    <a:lumMod val="75000"/>
                  </a:schemeClr>
                </a:solidFill>
                <a:latin typeface="Avenir Book" charset="0"/>
                <a:ea typeface="Avenir Book" charset="0"/>
                <a:cs typeface="Avenir Book" charset="0"/>
              </a:rPr>
              <a:t>Software-Defined Servers</a:t>
            </a:r>
          </a:p>
        </p:txBody>
      </p:sp>
      <p:sp>
        <p:nvSpPr>
          <p:cNvPr id="7" name="Rectangle 6">
            <a:extLst>
              <a:ext uri="{FF2B5EF4-FFF2-40B4-BE49-F238E27FC236}">
                <a16:creationId xmlns:a16="http://schemas.microsoft.com/office/drawing/2014/main" id="{AE7BA758-12B7-5344-90E1-22A375FDB0B1}"/>
              </a:ext>
            </a:extLst>
          </p:cNvPr>
          <p:cNvSpPr/>
          <p:nvPr/>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8" name="Straight Connector 7">
            <a:extLst>
              <a:ext uri="{FF2B5EF4-FFF2-40B4-BE49-F238E27FC236}">
                <a16:creationId xmlns:a16="http://schemas.microsoft.com/office/drawing/2014/main" id="{73802C74-6E65-4E47-9ECD-3656EA988653}"/>
              </a:ext>
            </a:extLst>
          </p:cNvPr>
          <p:cNvCxnSpPr>
            <a:cxnSpLocks/>
          </p:cNvCxnSpPr>
          <p:nvPr/>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926233"/>
      </p:ext>
    </p:extLst>
  </p:cSld>
  <p:clrMapOvr>
    <a:masterClrMapping/>
  </p:clrMapOvr>
  <mc:AlternateContent xmlns:mc="http://schemas.openxmlformats.org/markup-compatibility/2006">
    <mc:Choice xmlns:p14="http://schemas.microsoft.com/office/powerpoint/2010/main" Requires="p14">
      <p:transition spd="slow" p14:dur="2000" advTm="13310"/>
    </mc:Choice>
    <mc:Fallback>
      <p:transition spd="slow" advTm="1331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Low Mean Time to Repair</a:t>
            </a:r>
            <a:br>
              <a:rPr lang="en-US"/>
            </a:br>
            <a:r>
              <a:rPr lang="en-US" sz="2000" b="0" i="1"/>
              <a:t>Transparent Upgrades / Fixes with TidalScale</a:t>
            </a:r>
            <a:endParaRPr lang="en-US" b="0" i="1"/>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2200" y="1582904"/>
            <a:ext cx="2284535" cy="2284535"/>
          </a:xfrm>
          <a:prstGeom prst="rect">
            <a:avLst/>
          </a:prstGeom>
        </p:spPr>
      </p:pic>
      <p:sp>
        <p:nvSpPr>
          <p:cNvPr id="5" name="Rectangle 4"/>
          <p:cNvSpPr/>
          <p:nvPr/>
        </p:nvSpPr>
        <p:spPr>
          <a:xfrm>
            <a:off x="2856768" y="3106904"/>
            <a:ext cx="1295400" cy="201885"/>
          </a:xfrm>
          <a:prstGeom prst="rect">
            <a:avLst/>
          </a:prstGeom>
          <a:solidFill>
            <a:schemeClr val="accent6">
              <a:lumMod val="75000"/>
              <a:alpha val="74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Book" charset="0"/>
                <a:ea typeface="Avenir Book" charset="0"/>
                <a:cs typeface="Avenir Book" charset="0"/>
              </a:rPr>
              <a:t>Spare</a:t>
            </a:r>
          </a:p>
        </p:txBody>
      </p:sp>
      <p:sp>
        <p:nvSpPr>
          <p:cNvPr id="6" name="Rectangle 5"/>
          <p:cNvSpPr/>
          <p:nvPr/>
        </p:nvSpPr>
        <p:spPr>
          <a:xfrm>
            <a:off x="2853168" y="2859727"/>
            <a:ext cx="1295400" cy="201885"/>
          </a:xfrm>
          <a:prstGeom prst="rect">
            <a:avLst/>
          </a:prstGeom>
          <a:solidFill>
            <a:srgbClr val="FFC000">
              <a:alpha val="74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Book" charset="0"/>
                <a:ea typeface="Avenir Book" charset="0"/>
                <a:cs typeface="Avenir Book" charset="0"/>
              </a:rPr>
              <a:t>Failing</a:t>
            </a:r>
          </a:p>
        </p:txBody>
      </p:sp>
      <p:sp>
        <p:nvSpPr>
          <p:cNvPr id="7" name="TextBox 6"/>
          <p:cNvSpPr txBox="1"/>
          <p:nvPr/>
        </p:nvSpPr>
        <p:spPr>
          <a:xfrm>
            <a:off x="4937760" y="2287582"/>
            <a:ext cx="3886200" cy="307777"/>
          </a:xfrm>
          <a:prstGeom prst="rect">
            <a:avLst/>
          </a:prstGeom>
          <a:noFill/>
        </p:spPr>
        <p:txBody>
          <a:bodyPr wrap="square" rtlCol="0">
            <a:spAutoFit/>
          </a:bodyPr>
          <a:lstStyle/>
          <a:p>
            <a:r>
              <a:rPr lang="en-US" sz="1400" b="1" dirty="0">
                <a:solidFill>
                  <a:schemeClr val="bg1"/>
                </a:solidFill>
                <a:latin typeface="Avenir Book" charset="0"/>
                <a:ea typeface="Avenir Book" charset="0"/>
                <a:cs typeface="Avenir Book" charset="0"/>
              </a:rPr>
              <a:t>Evict active processors from failing server</a:t>
            </a:r>
          </a:p>
        </p:txBody>
      </p:sp>
      <p:sp>
        <p:nvSpPr>
          <p:cNvPr id="8" name="Rounded Rectangle 7"/>
          <p:cNvSpPr/>
          <p:nvPr/>
        </p:nvSpPr>
        <p:spPr>
          <a:xfrm>
            <a:off x="914400" y="3917950"/>
            <a:ext cx="6919968" cy="711200"/>
          </a:xfrm>
          <a:prstGeom prst="roundRect">
            <a:avLst/>
          </a:prstGeom>
          <a:ln>
            <a:solidFill>
              <a:schemeClr val="tx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hangingPunct="1"/>
            <a:r>
              <a:rPr lang="en-IN" sz="1800" kern="1200" dirty="0">
                <a:solidFill>
                  <a:prstClr val="white"/>
                </a:solidFill>
                <a:latin typeface="Avenir Book" charset="0"/>
                <a:ea typeface="Avenir Book" charset="0"/>
                <a:cs typeface="Avenir Book" charset="0"/>
              </a:rPr>
              <a:t>“TidalScale will make all components in a Server Hot Swappable”</a:t>
            </a:r>
          </a:p>
          <a:p>
            <a:pPr algn="r" hangingPunct="1"/>
            <a:r>
              <a:rPr lang="en-IN" sz="1400" kern="1200" dirty="0">
                <a:solidFill>
                  <a:prstClr val="white"/>
                </a:solidFill>
                <a:latin typeface="Avenir Book" charset="0"/>
                <a:ea typeface="Avenir Book" charset="0"/>
                <a:cs typeface="Avenir Book" charset="0"/>
              </a:rPr>
              <a:t>          		</a:t>
            </a:r>
            <a:r>
              <a:rPr lang="en-IN" sz="1200" i="1" kern="1200" dirty="0">
                <a:solidFill>
                  <a:prstClr val="white"/>
                </a:solidFill>
                <a:latin typeface="Avenir Book" charset="0"/>
                <a:ea typeface="Avenir Book" charset="0"/>
                <a:cs typeface="Avenir Book" charset="0"/>
              </a:rPr>
              <a:t>Fred Weber, former CTO AMD</a:t>
            </a:r>
            <a:endParaRPr lang="en-US" sz="1200" i="1" kern="1200" dirty="0">
              <a:solidFill>
                <a:prstClr val="white"/>
              </a:solidFill>
              <a:latin typeface="Avenir Book" charset="0"/>
              <a:ea typeface="Avenir Book" charset="0"/>
              <a:cs typeface="Avenir Book" charset="0"/>
            </a:endParaRPr>
          </a:p>
        </p:txBody>
      </p:sp>
      <p:sp>
        <p:nvSpPr>
          <p:cNvPr id="9" name="TextBox 8"/>
          <p:cNvSpPr txBox="1"/>
          <p:nvPr/>
        </p:nvSpPr>
        <p:spPr>
          <a:xfrm>
            <a:off x="4937760" y="1931042"/>
            <a:ext cx="3352800" cy="307777"/>
          </a:xfrm>
          <a:prstGeom prst="rect">
            <a:avLst/>
          </a:prstGeom>
          <a:noFill/>
        </p:spPr>
        <p:txBody>
          <a:bodyPr wrap="square" rtlCol="0">
            <a:spAutoFit/>
          </a:bodyPr>
          <a:lstStyle/>
          <a:p>
            <a:r>
              <a:rPr lang="en-US" sz="1400" b="1" dirty="0">
                <a:solidFill>
                  <a:schemeClr val="bg1"/>
                </a:solidFill>
                <a:latin typeface="Avenir Book" charset="0"/>
                <a:ea typeface="Avenir Book" charset="0"/>
                <a:cs typeface="Avenir Book" charset="0"/>
              </a:rPr>
              <a:t>Quarantine the failing server</a:t>
            </a:r>
          </a:p>
        </p:txBody>
      </p:sp>
      <p:sp>
        <p:nvSpPr>
          <p:cNvPr id="10" name="TextBox 9"/>
          <p:cNvSpPr txBox="1"/>
          <p:nvPr/>
        </p:nvSpPr>
        <p:spPr>
          <a:xfrm>
            <a:off x="4937760" y="3357202"/>
            <a:ext cx="3352800" cy="307777"/>
          </a:xfrm>
          <a:prstGeom prst="rect">
            <a:avLst/>
          </a:prstGeom>
          <a:noFill/>
        </p:spPr>
        <p:txBody>
          <a:bodyPr wrap="square" rtlCol="0">
            <a:spAutoFit/>
          </a:bodyPr>
          <a:lstStyle/>
          <a:p>
            <a:r>
              <a:rPr lang="en-US" sz="1400" b="1" dirty="0">
                <a:solidFill>
                  <a:schemeClr val="bg1"/>
                </a:solidFill>
                <a:latin typeface="Avenir Book" charset="0"/>
                <a:ea typeface="Avenir Book" charset="0"/>
                <a:cs typeface="Avenir Book" charset="0"/>
              </a:rPr>
              <a:t>Bring repaired server online as a spare</a:t>
            </a:r>
            <a:endParaRPr lang="en-US" sz="2400" b="1" i="1" dirty="0">
              <a:solidFill>
                <a:schemeClr val="bg1"/>
              </a:solidFill>
              <a:latin typeface="Avenir Book" charset="0"/>
              <a:ea typeface="Avenir Book" charset="0"/>
              <a:cs typeface="Avenir Book" charset="0"/>
            </a:endParaRPr>
          </a:p>
        </p:txBody>
      </p:sp>
      <p:sp>
        <p:nvSpPr>
          <p:cNvPr id="11" name="TextBox 10"/>
          <p:cNvSpPr txBox="1"/>
          <p:nvPr/>
        </p:nvSpPr>
        <p:spPr>
          <a:xfrm>
            <a:off x="4937760" y="3000662"/>
            <a:ext cx="3352800" cy="307777"/>
          </a:xfrm>
          <a:prstGeom prst="rect">
            <a:avLst/>
          </a:prstGeom>
          <a:noFill/>
        </p:spPr>
        <p:txBody>
          <a:bodyPr wrap="square" rtlCol="0">
            <a:spAutoFit/>
          </a:bodyPr>
          <a:lstStyle/>
          <a:p>
            <a:r>
              <a:rPr lang="en-US" sz="1400" b="1">
                <a:solidFill>
                  <a:schemeClr val="bg1"/>
                </a:solidFill>
                <a:latin typeface="Avenir Book" charset="0"/>
                <a:ea typeface="Avenir Book" charset="0"/>
                <a:cs typeface="Avenir Book" charset="0"/>
              </a:rPr>
              <a:t>Fix failed server</a:t>
            </a:r>
            <a:endParaRPr lang="en-US" sz="2400" b="1" i="1">
              <a:solidFill>
                <a:schemeClr val="bg1"/>
              </a:solidFill>
              <a:latin typeface="Avenir Book" charset="0"/>
              <a:ea typeface="Avenir Book" charset="0"/>
              <a:cs typeface="Avenir Book" charset="0"/>
            </a:endParaRPr>
          </a:p>
        </p:txBody>
      </p:sp>
      <p:sp>
        <p:nvSpPr>
          <p:cNvPr id="12" name="Rectangle 11"/>
          <p:cNvSpPr/>
          <p:nvPr/>
        </p:nvSpPr>
        <p:spPr>
          <a:xfrm>
            <a:off x="2856768" y="2859726"/>
            <a:ext cx="1295400" cy="201885"/>
          </a:xfrm>
          <a:prstGeom prst="rect">
            <a:avLst/>
          </a:prstGeom>
          <a:solidFill>
            <a:schemeClr val="tx2">
              <a:alpha val="74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Book" charset="0"/>
                <a:ea typeface="Avenir Book" charset="0"/>
                <a:cs typeface="Avenir Book" charset="0"/>
              </a:rPr>
              <a:t>Migrate</a:t>
            </a:r>
          </a:p>
        </p:txBody>
      </p:sp>
      <p:sp>
        <p:nvSpPr>
          <p:cNvPr id="13" name="Rectangle 12"/>
          <p:cNvSpPr/>
          <p:nvPr/>
        </p:nvSpPr>
        <p:spPr>
          <a:xfrm>
            <a:off x="2849568" y="2853331"/>
            <a:ext cx="1295400" cy="201885"/>
          </a:xfrm>
          <a:prstGeom prst="rect">
            <a:avLst/>
          </a:prstGeom>
          <a:solidFill>
            <a:srgbClr val="FF9300">
              <a:alpha val="74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Book" charset="0"/>
                <a:ea typeface="Avenir Book" charset="0"/>
                <a:cs typeface="Avenir Book" charset="0"/>
              </a:rPr>
              <a:t>Repair</a:t>
            </a:r>
          </a:p>
        </p:txBody>
      </p:sp>
      <p:sp>
        <p:nvSpPr>
          <p:cNvPr id="14" name="Rectangle 13"/>
          <p:cNvSpPr/>
          <p:nvPr/>
        </p:nvSpPr>
        <p:spPr>
          <a:xfrm>
            <a:off x="2856768" y="2863697"/>
            <a:ext cx="1295400" cy="201885"/>
          </a:xfrm>
          <a:prstGeom prst="rect">
            <a:avLst/>
          </a:prstGeom>
          <a:solidFill>
            <a:schemeClr val="accent6">
              <a:lumMod val="75000"/>
              <a:alpha val="74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Book" charset="0"/>
                <a:ea typeface="Avenir Book" charset="0"/>
                <a:cs typeface="Avenir Book" charset="0"/>
              </a:rPr>
              <a:t>Spare</a:t>
            </a:r>
          </a:p>
        </p:txBody>
      </p:sp>
      <p:sp>
        <p:nvSpPr>
          <p:cNvPr id="4" name="Rectangle 3"/>
          <p:cNvSpPr/>
          <p:nvPr/>
        </p:nvSpPr>
        <p:spPr>
          <a:xfrm>
            <a:off x="2856768" y="1811504"/>
            <a:ext cx="1295400" cy="1497285"/>
          </a:xfrm>
          <a:prstGeom prst="rect">
            <a:avLst/>
          </a:pr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48974" y="1095983"/>
            <a:ext cx="5606407" cy="461665"/>
          </a:xfrm>
          <a:prstGeom prst="rect">
            <a:avLst/>
          </a:prstGeom>
          <a:noFill/>
        </p:spPr>
        <p:txBody>
          <a:bodyPr wrap="none" rtlCol="0">
            <a:spAutoFit/>
          </a:bodyPr>
          <a:lstStyle/>
          <a:p>
            <a:pPr algn="ctr"/>
            <a:r>
              <a:rPr lang="en-US" sz="2400" b="1" i="1">
                <a:solidFill>
                  <a:schemeClr val="bg1"/>
                </a:solidFill>
                <a:latin typeface="Avenir Book" charset="0"/>
                <a:ea typeface="Avenir Book" charset="0"/>
                <a:cs typeface="Avenir Book" charset="0"/>
              </a:rPr>
              <a:t>Identifying Failures with Telemetry Data</a:t>
            </a:r>
          </a:p>
        </p:txBody>
      </p:sp>
      <p:pic>
        <p:nvPicPr>
          <p:cNvPr id="17" name="Picture 16">
            <a:extLst>
              <a:ext uri="{FF2B5EF4-FFF2-40B4-BE49-F238E27FC236}">
                <a16:creationId xmlns:a16="http://schemas.microsoft.com/office/drawing/2014/main" id="{FF8EDA55-EA0F-1A48-8ADA-0F3B608BE6E3}"/>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rightnessContrast bright="-6000"/>
                    </a14:imgEffect>
                  </a14:imgLayer>
                </a14:imgProps>
              </a:ext>
            </a:extLst>
          </a:blip>
          <a:stretch>
            <a:fillRect/>
          </a:stretch>
        </p:blipFill>
        <p:spPr>
          <a:xfrm>
            <a:off x="8490805" y="192140"/>
            <a:ext cx="500795" cy="500795"/>
          </a:xfrm>
          <a:prstGeom prst="rect">
            <a:avLst/>
          </a:prstGeom>
          <a:ln w="28575">
            <a:noFill/>
          </a:ln>
          <a:effectLst>
            <a:outerShdw blurRad="50800" dist="38100" dir="5400000" algn="t" rotWithShape="0">
              <a:prstClr val="black">
                <a:alpha val="40000"/>
              </a:prstClr>
            </a:outerShdw>
          </a:effectLst>
        </p:spPr>
      </p:pic>
      <p:sp>
        <p:nvSpPr>
          <p:cNvPr id="18" name="TextBox 17">
            <a:extLst>
              <a:ext uri="{FF2B5EF4-FFF2-40B4-BE49-F238E27FC236}">
                <a16:creationId xmlns:a16="http://schemas.microsoft.com/office/drawing/2014/main" id="{822407D8-0CD3-6646-8E0B-E2C1CE7B3597}"/>
              </a:ext>
            </a:extLst>
          </p:cNvPr>
          <p:cNvSpPr txBox="1"/>
          <p:nvPr/>
        </p:nvSpPr>
        <p:spPr>
          <a:xfrm>
            <a:off x="4937760" y="2644122"/>
            <a:ext cx="4038600" cy="307777"/>
          </a:xfrm>
          <a:prstGeom prst="rect">
            <a:avLst/>
          </a:prstGeom>
          <a:noFill/>
        </p:spPr>
        <p:txBody>
          <a:bodyPr wrap="square" rtlCol="0">
            <a:spAutoFit/>
          </a:bodyPr>
          <a:lstStyle/>
          <a:p>
            <a:r>
              <a:rPr lang="en-US" sz="1400" b="1" dirty="0">
                <a:solidFill>
                  <a:schemeClr val="bg1"/>
                </a:solidFill>
                <a:latin typeface="Avenir Book" charset="0"/>
                <a:ea typeface="Avenir Book" charset="0"/>
                <a:cs typeface="Avenir Book" charset="0"/>
              </a:rPr>
              <a:t>Evict active memory from failing server</a:t>
            </a:r>
          </a:p>
        </p:txBody>
      </p:sp>
      <p:sp>
        <p:nvSpPr>
          <p:cNvPr id="20" name="TextBox 19">
            <a:extLst>
              <a:ext uri="{FF2B5EF4-FFF2-40B4-BE49-F238E27FC236}">
                <a16:creationId xmlns:a16="http://schemas.microsoft.com/office/drawing/2014/main" id="{04A85854-DED3-4147-9D6E-BB5DD1C3175A}"/>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tx2"/>
                </a:solidFill>
                <a:latin typeface="Avenir" panose="02000503020000020003" pitchFamily="2" charset="0"/>
              </a:rPr>
              <a:t>21</a:t>
            </a:r>
          </a:p>
        </p:txBody>
      </p:sp>
      <p:sp>
        <p:nvSpPr>
          <p:cNvPr id="21" name="TextBox 20">
            <a:extLst>
              <a:ext uri="{FF2B5EF4-FFF2-40B4-BE49-F238E27FC236}">
                <a16:creationId xmlns:a16="http://schemas.microsoft.com/office/drawing/2014/main" id="{2E6BF731-B146-3148-83C3-6273157A334A}"/>
              </a:ext>
            </a:extLst>
          </p:cNvPr>
          <p:cNvSpPr txBox="1"/>
          <p:nvPr/>
        </p:nvSpPr>
        <p:spPr>
          <a:xfrm>
            <a:off x="-152400" y="4897279"/>
            <a:ext cx="466794" cy="246221"/>
          </a:xfrm>
          <a:prstGeom prst="rect">
            <a:avLst/>
          </a:prstGeom>
          <a:noFill/>
        </p:spPr>
        <p:txBody>
          <a:bodyPr wrap="none" rtlCol="0">
            <a:spAutoFit/>
          </a:bodyPr>
          <a:lstStyle/>
          <a:p>
            <a:r>
              <a:rPr lang="en-US" sz="1000" dirty="0">
                <a:solidFill>
                  <a:schemeClr val="tx2"/>
                </a:solidFill>
                <a:latin typeface="Avenir" panose="02000503020000020003" pitchFamily="2" charset="0"/>
              </a:rPr>
              <a:t>21</a:t>
            </a:r>
            <a:r>
              <a:rPr lang="en-US" sz="1000" dirty="0">
                <a:solidFill>
                  <a:schemeClr val="bg1"/>
                </a:solidFill>
                <a:latin typeface="Avenir" panose="02000503020000020003" pitchFamily="2" charset="0"/>
              </a:rPr>
              <a:t>21</a:t>
            </a:r>
          </a:p>
        </p:txBody>
      </p:sp>
      <p:sp>
        <p:nvSpPr>
          <p:cNvPr id="22" name="TextBox 21">
            <a:extLst>
              <a:ext uri="{FF2B5EF4-FFF2-40B4-BE49-F238E27FC236}">
                <a16:creationId xmlns:a16="http://schemas.microsoft.com/office/drawing/2014/main" id="{9A85BAF1-F740-7E42-98FA-43394312254F}"/>
              </a:ext>
            </a:extLst>
          </p:cNvPr>
          <p:cNvSpPr txBox="1"/>
          <p:nvPr/>
        </p:nvSpPr>
        <p:spPr>
          <a:xfrm>
            <a:off x="4937760" y="1574502"/>
            <a:ext cx="3352800" cy="307777"/>
          </a:xfrm>
          <a:prstGeom prst="rect">
            <a:avLst/>
          </a:prstGeom>
          <a:noFill/>
        </p:spPr>
        <p:txBody>
          <a:bodyPr wrap="square" rtlCol="0">
            <a:spAutoFit/>
          </a:bodyPr>
          <a:lstStyle/>
          <a:p>
            <a:r>
              <a:rPr lang="en-US" sz="1400" b="1" dirty="0">
                <a:solidFill>
                  <a:schemeClr val="bg1"/>
                </a:solidFill>
                <a:latin typeface="Avenir Book" charset="0"/>
                <a:ea typeface="Avenir Book" charset="0"/>
                <a:cs typeface="Avenir Book" charset="0"/>
              </a:rPr>
              <a:t>Bring spare online</a:t>
            </a:r>
          </a:p>
        </p:txBody>
      </p:sp>
    </p:spTree>
    <p:custDataLst>
      <p:tags r:id="rId1"/>
    </p:custDataLst>
    <p:extLst>
      <p:ext uri="{BB962C8B-B14F-4D97-AF65-F5344CB8AC3E}">
        <p14:creationId xmlns:p14="http://schemas.microsoft.com/office/powerpoint/2010/main" val="57195550"/>
      </p:ext>
    </p:extLst>
  </p:cSld>
  <p:clrMapOvr>
    <a:masterClrMapping/>
  </p:clrMapOvr>
  <mc:AlternateContent xmlns:mc="http://schemas.openxmlformats.org/markup-compatibility/2006">
    <mc:Choice xmlns:p14="http://schemas.microsoft.com/office/powerpoint/2010/main" Requires="p14">
      <p:transition spd="slow" p14:dur="2000" advTm="86572"/>
    </mc:Choice>
    <mc:Fallback>
      <p:transition spd="slow" advTm="86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p:bldP spid="10" grpId="0"/>
      <p:bldP spid="11" grpId="0"/>
      <p:bldP spid="12" grpId="0" animBg="1"/>
      <p:bldP spid="12" grpId="1" animBg="1"/>
      <p:bldP spid="13" grpId="0" animBg="1"/>
      <p:bldP spid="13" grpId="1" animBg="1"/>
      <p:bldP spid="14" grpId="0" animBg="1"/>
      <p:bldP spid="18"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11BE32-745D-4B40-B1C0-39609A700DBC}"/>
              </a:ext>
            </a:extLst>
          </p:cNvPr>
          <p:cNvSpPr>
            <a:spLocks noGrp="1"/>
          </p:cNvSpPr>
          <p:nvPr>
            <p:ph idx="1"/>
          </p:nvPr>
        </p:nvSpPr>
        <p:spPr/>
        <p:txBody>
          <a:bodyPr>
            <a:normAutofit/>
          </a:bodyPr>
          <a:lstStyle/>
          <a:p>
            <a:r>
              <a:rPr lang="en-US" dirty="0"/>
              <a:t>Performance</a:t>
            </a:r>
          </a:p>
        </p:txBody>
      </p:sp>
      <p:sp>
        <p:nvSpPr>
          <p:cNvPr id="3" name="TextBox 2">
            <a:extLst>
              <a:ext uri="{FF2B5EF4-FFF2-40B4-BE49-F238E27FC236}">
                <a16:creationId xmlns:a16="http://schemas.microsoft.com/office/drawing/2014/main" id="{95FA61AB-EC30-4A46-AC14-3137F46C62FF}"/>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tx2"/>
                </a:solidFill>
                <a:latin typeface="Avenir" panose="02000503020000020003" pitchFamily="2" charset="0"/>
              </a:rPr>
              <a:t>22</a:t>
            </a:r>
          </a:p>
        </p:txBody>
      </p:sp>
    </p:spTree>
    <p:extLst>
      <p:ext uri="{BB962C8B-B14F-4D97-AF65-F5344CB8AC3E}">
        <p14:creationId xmlns:p14="http://schemas.microsoft.com/office/powerpoint/2010/main" val="1522179066"/>
      </p:ext>
    </p:extLst>
  </p:cSld>
  <p:clrMapOvr>
    <a:masterClrMapping/>
  </p:clrMapOvr>
  <mc:AlternateContent xmlns:mc="http://schemas.openxmlformats.org/markup-compatibility/2006">
    <mc:Choice xmlns:p14="http://schemas.microsoft.com/office/powerpoint/2010/main" Requires="p14">
      <p:transition spd="slow" p14:dur="2000" advTm="2154"/>
    </mc:Choice>
    <mc:Fallback>
      <p:transition spd="slow" advTm="215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Faster Results</a:t>
            </a:r>
            <a:br>
              <a:rPr lang="en-US"/>
            </a:br>
            <a:r>
              <a:rPr lang="en-US" sz="2000" b="0" i="1"/>
              <a:t>Retail Analytics Use Case </a:t>
            </a:r>
            <a:r>
              <a:rPr lang="mr-IN" sz="2000" b="0" i="1"/>
              <a:t>–</a:t>
            </a:r>
            <a:r>
              <a:rPr lang="en-US" sz="2000" b="0" i="1"/>
              <a:t> TPC-H</a:t>
            </a:r>
          </a:p>
        </p:txBody>
      </p:sp>
      <p:sp>
        <p:nvSpPr>
          <p:cNvPr id="13" name="Rectangle 12"/>
          <p:cNvSpPr/>
          <p:nvPr/>
        </p:nvSpPr>
        <p:spPr>
          <a:xfrm>
            <a:off x="3852761" y="895350"/>
            <a:ext cx="2090839" cy="369332"/>
          </a:xfrm>
          <a:prstGeom prst="rect">
            <a:avLst/>
          </a:prstGeom>
        </p:spPr>
        <p:txBody>
          <a:bodyPr wrap="square">
            <a:spAutoFit/>
          </a:bodyPr>
          <a:lstStyle/>
          <a:p>
            <a:pPr algn="ctr"/>
            <a:r>
              <a:rPr lang="en-IN" sz="1800" b="1" i="1">
                <a:solidFill>
                  <a:schemeClr val="bg1"/>
                </a:solidFill>
                <a:latin typeface="Avenir Book" charset="0"/>
                <a:ea typeface="Avenir Book" charset="0"/>
                <a:cs typeface="Avenir Book" charset="0"/>
              </a:rPr>
              <a:t>TPC-H </a:t>
            </a:r>
            <a:r>
              <a:rPr lang="en-IN" sz="1800" b="1" i="1" err="1">
                <a:solidFill>
                  <a:schemeClr val="bg1"/>
                </a:solidFill>
                <a:latin typeface="Avenir Book" charset="0"/>
                <a:ea typeface="Avenir Book" charset="0"/>
                <a:cs typeface="Avenir Book" charset="0"/>
              </a:rPr>
              <a:t>Powertest</a:t>
            </a:r>
            <a:endParaRPr lang="en-IN" sz="1800" b="1" i="1">
              <a:solidFill>
                <a:schemeClr val="bg1"/>
              </a:solidFill>
              <a:latin typeface="Avenir Book" charset="0"/>
              <a:ea typeface="Avenir Book" charset="0"/>
              <a:cs typeface="Avenir Book" charset="0"/>
            </a:endParaRPr>
          </a:p>
        </p:txBody>
      </p:sp>
      <p:sp>
        <p:nvSpPr>
          <p:cNvPr id="14" name="Rectangle 13"/>
          <p:cNvSpPr/>
          <p:nvPr/>
        </p:nvSpPr>
        <p:spPr>
          <a:xfrm>
            <a:off x="3669473" y="4459873"/>
            <a:ext cx="1205458" cy="169277"/>
          </a:xfrm>
          <a:prstGeom prst="rect">
            <a:avLst/>
          </a:prstGeom>
        </p:spPr>
        <p:txBody>
          <a:bodyPr wrap="none" lIns="0" tIns="0" rIns="0" bIns="0" anchor="ctr">
            <a:spAutoFit/>
          </a:bodyPr>
          <a:lstStyle/>
          <a:p>
            <a:pPr algn="ctr"/>
            <a:r>
              <a:rPr lang="en-IN" sz="1100">
                <a:solidFill>
                  <a:schemeClr val="bg1"/>
                </a:solidFill>
                <a:latin typeface="Avenir Book" charset="0"/>
                <a:ea typeface="Avenir Book" charset="0"/>
                <a:cs typeface="Avenir Book" charset="0"/>
              </a:rPr>
              <a:t>Workload Size (GB)</a:t>
            </a:r>
          </a:p>
        </p:txBody>
      </p:sp>
      <p:sp>
        <p:nvSpPr>
          <p:cNvPr id="15" name="Rectangle 14"/>
          <p:cNvSpPr/>
          <p:nvPr/>
        </p:nvSpPr>
        <p:spPr>
          <a:xfrm rot="16200000">
            <a:off x="-347682" y="2785430"/>
            <a:ext cx="2693443" cy="169277"/>
          </a:xfrm>
          <a:prstGeom prst="rect">
            <a:avLst/>
          </a:prstGeom>
        </p:spPr>
        <p:txBody>
          <a:bodyPr wrap="square" lIns="0" tIns="0" rIns="0" bIns="0" anchor="ctr">
            <a:spAutoFit/>
          </a:bodyPr>
          <a:lstStyle/>
          <a:p>
            <a:pPr algn="ctr"/>
            <a:r>
              <a:rPr lang="en-IN" sz="1100">
                <a:solidFill>
                  <a:schemeClr val="bg1"/>
                </a:solidFill>
                <a:latin typeface="Avenir Book" charset="0"/>
                <a:ea typeface="Avenir Book" charset="0"/>
                <a:cs typeface="Avenir Book" charset="0"/>
              </a:rPr>
              <a:t>Minutes to Process</a:t>
            </a:r>
          </a:p>
        </p:txBody>
      </p:sp>
      <p:sp>
        <p:nvSpPr>
          <p:cNvPr id="16" name="Rectangle 15"/>
          <p:cNvSpPr/>
          <p:nvPr/>
        </p:nvSpPr>
        <p:spPr>
          <a:xfrm>
            <a:off x="1792716"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100</a:t>
            </a:r>
          </a:p>
        </p:txBody>
      </p:sp>
      <p:sp>
        <p:nvSpPr>
          <p:cNvPr id="17" name="Freeform 16"/>
          <p:cNvSpPr/>
          <p:nvPr/>
        </p:nvSpPr>
        <p:spPr>
          <a:xfrm>
            <a:off x="1368785" y="1486439"/>
            <a:ext cx="5186018" cy="2688216"/>
          </a:xfrm>
          <a:custGeom>
            <a:avLst/>
            <a:gdLst>
              <a:gd name="connsiteX0" fmla="*/ 0 w 2390775"/>
              <a:gd name="connsiteY0" fmla="*/ 0 h 1338262"/>
              <a:gd name="connsiteX1" fmla="*/ 0 w 2390775"/>
              <a:gd name="connsiteY1" fmla="*/ 1338262 h 1338262"/>
              <a:gd name="connsiteX2" fmla="*/ 2390775 w 2390775"/>
              <a:gd name="connsiteY2" fmla="*/ 1338262 h 1338262"/>
            </a:gdLst>
            <a:ahLst/>
            <a:cxnLst>
              <a:cxn ang="0">
                <a:pos x="connsiteX0" y="connsiteY0"/>
              </a:cxn>
              <a:cxn ang="0">
                <a:pos x="connsiteX1" y="connsiteY1"/>
              </a:cxn>
              <a:cxn ang="0">
                <a:pos x="connsiteX2" y="connsiteY2"/>
              </a:cxn>
            </a:cxnLst>
            <a:rect l="l" t="t" r="r" b="b"/>
            <a:pathLst>
              <a:path w="2390775" h="1338262">
                <a:moveTo>
                  <a:pt x="0" y="0"/>
                </a:moveTo>
                <a:lnTo>
                  <a:pt x="0" y="1338262"/>
                </a:lnTo>
                <a:lnTo>
                  <a:pt x="2390775" y="1338262"/>
                </a:lnTo>
              </a:path>
            </a:pathLst>
          </a:cu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charset="0"/>
              <a:ea typeface="Avenir Book" charset="0"/>
              <a:cs typeface="Avenir Book" charset="0"/>
            </a:endParaRPr>
          </a:p>
        </p:txBody>
      </p:sp>
      <p:cxnSp>
        <p:nvCxnSpPr>
          <p:cNvPr id="18" name="Straight Connector 17"/>
          <p:cNvCxnSpPr/>
          <p:nvPr/>
        </p:nvCxnSpPr>
        <p:spPr>
          <a:xfrm>
            <a:off x="1325506" y="3905834"/>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1325506" y="3637012"/>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1325506" y="3099368"/>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1325506" y="2830547"/>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1325506" y="2561725"/>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a:off x="1325506" y="2292903"/>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a:off x="1325506" y="1484861"/>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a:off x="1325506" y="4174655"/>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rot="5400000">
            <a:off x="1348012" y="4196016"/>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a:off x="2385215" y="4196016"/>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rot="5400000">
            <a:off x="3422418" y="4196017"/>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5400000">
            <a:off x="3941020" y="4196018"/>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rot="5400000">
            <a:off x="4459622" y="4196020"/>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a:off x="4978223" y="4196021"/>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6534028" y="4196021"/>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8" name="Rectangle 37"/>
          <p:cNvSpPr/>
          <p:nvPr/>
        </p:nvSpPr>
        <p:spPr>
          <a:xfrm>
            <a:off x="1240337" y="4105405"/>
            <a:ext cx="6412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0</a:t>
            </a:r>
          </a:p>
        </p:txBody>
      </p:sp>
      <p:sp>
        <p:nvSpPr>
          <p:cNvPr id="39" name="Rectangle 38"/>
          <p:cNvSpPr/>
          <p:nvPr/>
        </p:nvSpPr>
        <p:spPr>
          <a:xfrm>
            <a:off x="1176218" y="3836585"/>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10</a:t>
            </a:r>
          </a:p>
        </p:txBody>
      </p:sp>
      <p:sp>
        <p:nvSpPr>
          <p:cNvPr id="40" name="Rectangle 39"/>
          <p:cNvSpPr/>
          <p:nvPr/>
        </p:nvSpPr>
        <p:spPr>
          <a:xfrm>
            <a:off x="1176218" y="3567763"/>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20</a:t>
            </a:r>
          </a:p>
        </p:txBody>
      </p:sp>
      <p:sp>
        <p:nvSpPr>
          <p:cNvPr id="41" name="Rectangle 40"/>
          <p:cNvSpPr/>
          <p:nvPr/>
        </p:nvSpPr>
        <p:spPr>
          <a:xfrm>
            <a:off x="1176218" y="3298941"/>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30</a:t>
            </a:r>
          </a:p>
        </p:txBody>
      </p:sp>
      <p:sp>
        <p:nvSpPr>
          <p:cNvPr id="42" name="Rectangle 41"/>
          <p:cNvSpPr/>
          <p:nvPr/>
        </p:nvSpPr>
        <p:spPr>
          <a:xfrm>
            <a:off x="1176218" y="3030120"/>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40</a:t>
            </a:r>
          </a:p>
        </p:txBody>
      </p:sp>
      <p:sp>
        <p:nvSpPr>
          <p:cNvPr id="43" name="Rectangle 42"/>
          <p:cNvSpPr/>
          <p:nvPr/>
        </p:nvSpPr>
        <p:spPr>
          <a:xfrm>
            <a:off x="1176218" y="2761298"/>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50</a:t>
            </a:r>
          </a:p>
        </p:txBody>
      </p:sp>
      <p:sp>
        <p:nvSpPr>
          <p:cNvPr id="44" name="Rectangle 43"/>
          <p:cNvSpPr/>
          <p:nvPr/>
        </p:nvSpPr>
        <p:spPr>
          <a:xfrm>
            <a:off x="1176218" y="2223654"/>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70</a:t>
            </a:r>
          </a:p>
        </p:txBody>
      </p:sp>
      <p:sp>
        <p:nvSpPr>
          <p:cNvPr id="45" name="Rectangle 44"/>
          <p:cNvSpPr/>
          <p:nvPr/>
        </p:nvSpPr>
        <p:spPr>
          <a:xfrm>
            <a:off x="1112097" y="1417189"/>
            <a:ext cx="19236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100</a:t>
            </a:r>
          </a:p>
        </p:txBody>
      </p:sp>
      <p:sp>
        <p:nvSpPr>
          <p:cNvPr id="51" name="Rectangle 50"/>
          <p:cNvSpPr/>
          <p:nvPr/>
        </p:nvSpPr>
        <p:spPr>
          <a:xfrm>
            <a:off x="1768022" y="1352550"/>
            <a:ext cx="888064" cy="184666"/>
          </a:xfrm>
          <a:prstGeom prst="rect">
            <a:avLst/>
          </a:prstGeom>
        </p:spPr>
        <p:txBody>
          <a:bodyPr wrap="none" lIns="0" tIns="0" rIns="0" bIns="0" anchor="ctr">
            <a:spAutoFit/>
          </a:bodyPr>
          <a:lstStyle/>
          <a:p>
            <a:r>
              <a:rPr lang="en-IN" sz="1200" b="1">
                <a:solidFill>
                  <a:schemeClr val="bg1"/>
                </a:solidFill>
                <a:latin typeface="Avenir Book" charset="0"/>
                <a:ea typeface="Avenir Book" charset="0"/>
                <a:cs typeface="Avenir Book" charset="0"/>
              </a:rPr>
              <a:t>Amazon EC2</a:t>
            </a:r>
          </a:p>
        </p:txBody>
      </p:sp>
      <p:cxnSp>
        <p:nvCxnSpPr>
          <p:cNvPr id="52" name="Straight Connector 51"/>
          <p:cNvCxnSpPr/>
          <p:nvPr/>
        </p:nvCxnSpPr>
        <p:spPr>
          <a:xfrm>
            <a:off x="1553812" y="1444882"/>
            <a:ext cx="154879" cy="0"/>
          </a:xfrm>
          <a:prstGeom prst="line">
            <a:avLst/>
          </a:prstGeom>
          <a:noFill/>
          <a:ln w="28575"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cxnSp>
      <p:sp>
        <p:nvSpPr>
          <p:cNvPr id="55" name="Rectangle 54"/>
          <p:cNvSpPr/>
          <p:nvPr/>
        </p:nvSpPr>
        <p:spPr>
          <a:xfrm>
            <a:off x="1338000" y="4263355"/>
            <a:ext cx="6412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0</a:t>
            </a:r>
          </a:p>
        </p:txBody>
      </p:sp>
      <p:sp>
        <p:nvSpPr>
          <p:cNvPr id="56" name="Rectangle 55"/>
          <p:cNvSpPr/>
          <p:nvPr/>
        </p:nvSpPr>
        <p:spPr>
          <a:xfrm>
            <a:off x="2309809"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200</a:t>
            </a:r>
          </a:p>
        </p:txBody>
      </p:sp>
      <p:sp>
        <p:nvSpPr>
          <p:cNvPr id="57" name="Rectangle 56"/>
          <p:cNvSpPr/>
          <p:nvPr/>
        </p:nvSpPr>
        <p:spPr>
          <a:xfrm>
            <a:off x="2830687"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300</a:t>
            </a:r>
          </a:p>
        </p:txBody>
      </p:sp>
      <p:sp>
        <p:nvSpPr>
          <p:cNvPr id="58" name="Rectangle 57"/>
          <p:cNvSpPr/>
          <p:nvPr/>
        </p:nvSpPr>
        <p:spPr>
          <a:xfrm>
            <a:off x="3347012"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400</a:t>
            </a:r>
          </a:p>
        </p:txBody>
      </p:sp>
      <p:sp>
        <p:nvSpPr>
          <p:cNvPr id="59" name="Rectangle 58"/>
          <p:cNvSpPr/>
          <p:nvPr/>
        </p:nvSpPr>
        <p:spPr>
          <a:xfrm>
            <a:off x="3865614"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500</a:t>
            </a:r>
          </a:p>
        </p:txBody>
      </p:sp>
      <p:sp>
        <p:nvSpPr>
          <p:cNvPr id="60" name="Rectangle 59"/>
          <p:cNvSpPr/>
          <p:nvPr/>
        </p:nvSpPr>
        <p:spPr>
          <a:xfrm>
            <a:off x="4384214"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600</a:t>
            </a:r>
          </a:p>
        </p:txBody>
      </p:sp>
      <p:sp>
        <p:nvSpPr>
          <p:cNvPr id="61" name="Rectangle 60"/>
          <p:cNvSpPr/>
          <p:nvPr/>
        </p:nvSpPr>
        <p:spPr>
          <a:xfrm>
            <a:off x="4898901"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700</a:t>
            </a:r>
          </a:p>
        </p:txBody>
      </p:sp>
      <p:sp>
        <p:nvSpPr>
          <p:cNvPr id="62" name="Rectangle 61"/>
          <p:cNvSpPr/>
          <p:nvPr/>
        </p:nvSpPr>
        <p:spPr>
          <a:xfrm>
            <a:off x="5419460"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800</a:t>
            </a:r>
          </a:p>
        </p:txBody>
      </p:sp>
      <p:sp>
        <p:nvSpPr>
          <p:cNvPr id="63" name="Rectangle 62"/>
          <p:cNvSpPr/>
          <p:nvPr/>
        </p:nvSpPr>
        <p:spPr>
          <a:xfrm>
            <a:off x="5940019" y="4263355"/>
            <a:ext cx="192360"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900</a:t>
            </a:r>
          </a:p>
        </p:txBody>
      </p:sp>
      <p:sp>
        <p:nvSpPr>
          <p:cNvPr id="64" name="Rectangle 63"/>
          <p:cNvSpPr/>
          <p:nvPr/>
        </p:nvSpPr>
        <p:spPr>
          <a:xfrm>
            <a:off x="6407325" y="4263355"/>
            <a:ext cx="294953" cy="138499"/>
          </a:xfrm>
          <a:prstGeom prst="rect">
            <a:avLst/>
          </a:prstGeom>
        </p:spPr>
        <p:txBody>
          <a:bodyPr wrap="none" lIns="0" tIns="0" rIns="0" bIns="0" anchor="ctr">
            <a:spAutoFit/>
          </a:bodyPr>
          <a:lstStyle/>
          <a:p>
            <a:pPr algn="ctr"/>
            <a:r>
              <a:rPr lang="en-IN" sz="900">
                <a:solidFill>
                  <a:schemeClr val="bg1"/>
                </a:solidFill>
                <a:latin typeface="Avenir Book" charset="0"/>
                <a:ea typeface="Avenir Book" charset="0"/>
                <a:cs typeface="Avenir Book" charset="0"/>
              </a:rPr>
              <a:t>1,000</a:t>
            </a:r>
          </a:p>
        </p:txBody>
      </p:sp>
      <p:cxnSp>
        <p:nvCxnSpPr>
          <p:cNvPr id="65" name="Straight Connector 64"/>
          <p:cNvCxnSpPr/>
          <p:nvPr/>
        </p:nvCxnSpPr>
        <p:spPr>
          <a:xfrm rot="5400000">
            <a:off x="1866613" y="4196017"/>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5400000">
            <a:off x="2903817" y="4196017"/>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5400000">
            <a:off x="6015427" y="4196021"/>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5400000">
            <a:off x="5496825" y="4196022"/>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69" name="Rectangle 68"/>
          <p:cNvSpPr/>
          <p:nvPr/>
        </p:nvSpPr>
        <p:spPr>
          <a:xfrm>
            <a:off x="1176218" y="2492476"/>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60</a:t>
            </a:r>
          </a:p>
        </p:txBody>
      </p:sp>
      <p:sp>
        <p:nvSpPr>
          <p:cNvPr id="70" name="Rectangle 69"/>
          <p:cNvSpPr/>
          <p:nvPr/>
        </p:nvSpPr>
        <p:spPr>
          <a:xfrm>
            <a:off x="1176218" y="1954833"/>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80</a:t>
            </a:r>
          </a:p>
        </p:txBody>
      </p:sp>
      <p:sp>
        <p:nvSpPr>
          <p:cNvPr id="71" name="Rectangle 70"/>
          <p:cNvSpPr/>
          <p:nvPr/>
        </p:nvSpPr>
        <p:spPr>
          <a:xfrm>
            <a:off x="1176218" y="1686011"/>
            <a:ext cx="128240" cy="138499"/>
          </a:xfrm>
          <a:prstGeom prst="rect">
            <a:avLst/>
          </a:prstGeom>
        </p:spPr>
        <p:txBody>
          <a:bodyPr wrap="none" lIns="0" tIns="0" rIns="0" bIns="0" anchor="ctr">
            <a:spAutoFit/>
          </a:bodyPr>
          <a:lstStyle/>
          <a:p>
            <a:pPr algn="r"/>
            <a:r>
              <a:rPr lang="en-IN" sz="900">
                <a:solidFill>
                  <a:schemeClr val="bg1"/>
                </a:solidFill>
                <a:latin typeface="Avenir Book" charset="0"/>
                <a:ea typeface="Avenir Book" charset="0"/>
                <a:cs typeface="Avenir Book" charset="0"/>
              </a:rPr>
              <a:t>90</a:t>
            </a:r>
          </a:p>
        </p:txBody>
      </p:sp>
      <p:cxnSp>
        <p:nvCxnSpPr>
          <p:cNvPr id="72" name="Straight Connector 71"/>
          <p:cNvCxnSpPr/>
          <p:nvPr/>
        </p:nvCxnSpPr>
        <p:spPr>
          <a:xfrm>
            <a:off x="1325506" y="3368190"/>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a:off x="1325506" y="1755260"/>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a:off x="1325506" y="4174655"/>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p:cNvGrpSpPr/>
          <p:nvPr/>
        </p:nvGrpSpPr>
        <p:grpSpPr>
          <a:xfrm>
            <a:off x="1388100" y="1991178"/>
            <a:ext cx="3602247" cy="2183477"/>
            <a:chOff x="1722258" y="1833929"/>
            <a:chExt cx="3602247" cy="2183477"/>
          </a:xfrm>
        </p:grpSpPr>
        <p:sp>
          <p:nvSpPr>
            <p:cNvPr id="75" name="Freeform 74"/>
            <p:cNvSpPr/>
            <p:nvPr/>
          </p:nvSpPr>
          <p:spPr>
            <a:xfrm>
              <a:off x="1722258" y="2120052"/>
              <a:ext cx="2755938" cy="1897354"/>
            </a:xfrm>
            <a:custGeom>
              <a:avLst/>
              <a:gdLst>
                <a:gd name="connsiteX0" fmla="*/ 0 w 3063240"/>
                <a:gd name="connsiteY0" fmla="*/ 2087880 h 2087880"/>
                <a:gd name="connsiteX1" fmla="*/ 487680 w 3063240"/>
                <a:gd name="connsiteY1" fmla="*/ 2057400 h 2087880"/>
                <a:gd name="connsiteX2" fmla="*/ 1524000 w 3063240"/>
                <a:gd name="connsiteY2" fmla="*/ 1813560 h 2087880"/>
                <a:gd name="connsiteX3" fmla="*/ 3063240 w 3063240"/>
                <a:gd name="connsiteY3" fmla="*/ 0 h 2087880"/>
              </a:gdLst>
              <a:ahLst/>
              <a:cxnLst>
                <a:cxn ang="0">
                  <a:pos x="connsiteX0" y="connsiteY0"/>
                </a:cxn>
                <a:cxn ang="0">
                  <a:pos x="connsiteX1" y="connsiteY1"/>
                </a:cxn>
                <a:cxn ang="0">
                  <a:pos x="connsiteX2" y="connsiteY2"/>
                </a:cxn>
                <a:cxn ang="0">
                  <a:pos x="connsiteX3" y="connsiteY3"/>
                </a:cxn>
              </a:cxnLst>
              <a:rect l="l" t="t" r="r" b="b"/>
              <a:pathLst>
                <a:path w="3063240" h="2087880">
                  <a:moveTo>
                    <a:pt x="0" y="2087880"/>
                  </a:moveTo>
                  <a:lnTo>
                    <a:pt x="487680" y="2057400"/>
                  </a:lnTo>
                  <a:lnTo>
                    <a:pt x="1524000" y="1813560"/>
                  </a:lnTo>
                  <a:lnTo>
                    <a:pt x="3063240" y="0"/>
                  </a:lnTo>
                </a:path>
              </a:pathLst>
            </a:custGeom>
            <a:noFill/>
            <a:ln w="28575" cap="rnd">
              <a:solidFill>
                <a:srgbClr val="FFC000"/>
              </a:solidFill>
              <a:roun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charset="0"/>
                <a:ea typeface="Avenir Book" charset="0"/>
                <a:cs typeface="Avenir Book" charset="0"/>
              </a:endParaRPr>
            </a:p>
          </p:txBody>
        </p:sp>
        <p:sp>
          <p:nvSpPr>
            <p:cNvPr id="86" name="Rectangle 85"/>
            <p:cNvSpPr/>
            <p:nvPr/>
          </p:nvSpPr>
          <p:spPr>
            <a:xfrm>
              <a:off x="4343466" y="1833929"/>
              <a:ext cx="298160" cy="184666"/>
            </a:xfrm>
            <a:prstGeom prst="rect">
              <a:avLst/>
            </a:prstGeom>
          </p:spPr>
          <p:txBody>
            <a:bodyPr wrap="none" lIns="0" tIns="0" rIns="0" bIns="0" anchor="ctr">
              <a:spAutoFit/>
            </a:bodyPr>
            <a:lstStyle/>
            <a:p>
              <a:pPr algn="ctr"/>
              <a:r>
                <a:rPr lang="en-IN" sz="1200">
                  <a:solidFill>
                    <a:schemeClr val="bg1"/>
                  </a:solidFill>
                  <a:latin typeface="Avenir Book" charset="0"/>
                  <a:ea typeface="Avenir Book" charset="0"/>
                  <a:cs typeface="Avenir Book" charset="0"/>
                </a:rPr>
                <a:t>69.1</a:t>
              </a:r>
            </a:p>
          </p:txBody>
        </p:sp>
        <p:sp>
          <p:nvSpPr>
            <p:cNvPr id="89" name="Rectangle 88"/>
            <p:cNvSpPr/>
            <p:nvPr/>
          </p:nvSpPr>
          <p:spPr>
            <a:xfrm>
              <a:off x="4606360" y="2040817"/>
              <a:ext cx="718145" cy="169277"/>
            </a:xfrm>
            <a:prstGeom prst="rect">
              <a:avLst/>
            </a:prstGeom>
          </p:spPr>
          <p:txBody>
            <a:bodyPr wrap="none" lIns="0" tIns="0" rIns="0" bIns="0" anchor="ctr">
              <a:spAutoFit/>
            </a:bodyPr>
            <a:lstStyle/>
            <a:p>
              <a:pPr algn="ctr"/>
              <a:r>
                <a:rPr lang="en-IN" sz="1100">
                  <a:solidFill>
                    <a:srgbClr val="FFC000"/>
                  </a:solidFill>
                  <a:latin typeface="Avenir Book" charset="0"/>
                  <a:ea typeface="Avenir Book" charset="0"/>
                  <a:cs typeface="Avenir Book" charset="0"/>
                </a:rPr>
                <a:t>TEST FAILS</a:t>
              </a:r>
            </a:p>
          </p:txBody>
        </p:sp>
      </p:grpSp>
      <p:grpSp>
        <p:nvGrpSpPr>
          <p:cNvPr id="4" name="Group 3"/>
          <p:cNvGrpSpPr/>
          <p:nvPr/>
        </p:nvGrpSpPr>
        <p:grpSpPr>
          <a:xfrm>
            <a:off x="1367812" y="1614106"/>
            <a:ext cx="6582246" cy="2629100"/>
            <a:chOff x="1389408" y="1455931"/>
            <a:chExt cx="6871024" cy="2724426"/>
          </a:xfrm>
        </p:grpSpPr>
        <p:sp>
          <p:nvSpPr>
            <p:cNvPr id="49" name="Rectangle 48"/>
            <p:cNvSpPr/>
            <p:nvPr/>
          </p:nvSpPr>
          <p:spPr>
            <a:xfrm>
              <a:off x="1797778" y="1455931"/>
              <a:ext cx="2512673" cy="191362"/>
            </a:xfrm>
            <a:prstGeom prst="rect">
              <a:avLst/>
            </a:prstGeom>
          </p:spPr>
          <p:txBody>
            <a:bodyPr wrap="none" lIns="0" tIns="0" rIns="0" bIns="0" anchor="ctr">
              <a:spAutoFit/>
            </a:bodyPr>
            <a:lstStyle/>
            <a:p>
              <a:r>
                <a:rPr lang="en-IN" sz="1200" b="1" err="1">
                  <a:solidFill>
                    <a:schemeClr val="bg1"/>
                  </a:solidFill>
                  <a:latin typeface="Avenir Book" charset="0"/>
                  <a:ea typeface="Avenir Book" charset="0"/>
                  <a:cs typeface="Avenir Book" charset="0"/>
                </a:rPr>
                <a:t>TidalScale</a:t>
              </a:r>
              <a:r>
                <a:rPr lang="en-IN" sz="1200" b="1">
                  <a:solidFill>
                    <a:schemeClr val="bg1"/>
                  </a:solidFill>
                  <a:latin typeface="Avenir Book" charset="0"/>
                  <a:ea typeface="Avenir Book" charset="0"/>
                  <a:cs typeface="Avenir Book" charset="0"/>
                </a:rPr>
                <a:t> Software-Defined Server</a:t>
              </a:r>
            </a:p>
          </p:txBody>
        </p:sp>
        <p:cxnSp>
          <p:nvCxnSpPr>
            <p:cNvPr id="50" name="Straight Connector 49"/>
            <p:cNvCxnSpPr/>
            <p:nvPr/>
          </p:nvCxnSpPr>
          <p:spPr>
            <a:xfrm>
              <a:off x="1583568" y="1564909"/>
              <a:ext cx="154879" cy="0"/>
            </a:xfrm>
            <a:prstGeom prst="line">
              <a:avLst/>
            </a:prstGeom>
            <a:noFill/>
            <a:ln w="28575" cap="rnd">
              <a:solidFill>
                <a:schemeClr val="tx2">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a:stCxn id="75" idx="0"/>
            </p:cNvCxnSpPr>
            <p:nvPr/>
          </p:nvCxnSpPr>
          <p:spPr>
            <a:xfrm flipV="1">
              <a:off x="1389408" y="2709765"/>
              <a:ext cx="6871024" cy="1470592"/>
            </a:xfrm>
            <a:prstGeom prst="line">
              <a:avLst/>
            </a:prstGeom>
            <a:noFill/>
            <a:ln w="28575" cap="rnd">
              <a:solidFill>
                <a:schemeClr val="tx2">
                  <a:lumMod val="60000"/>
                  <a:lumOff val="40000"/>
                </a:schemeClr>
              </a:solidFill>
              <a:round/>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90" name="Rectangle 89"/>
            <p:cNvSpPr/>
            <p:nvPr/>
          </p:nvSpPr>
          <p:spPr>
            <a:xfrm flipH="1">
              <a:off x="4214260" y="3617209"/>
              <a:ext cx="330952" cy="191362"/>
            </a:xfrm>
            <a:prstGeom prst="rect">
              <a:avLst/>
            </a:prstGeom>
          </p:spPr>
          <p:txBody>
            <a:bodyPr wrap="square" lIns="0" tIns="0" rIns="0" bIns="0" anchor="ctr">
              <a:spAutoFit/>
            </a:bodyPr>
            <a:lstStyle/>
            <a:p>
              <a:pPr algn="ctr"/>
              <a:r>
                <a:rPr lang="en-IN" sz="1200">
                  <a:solidFill>
                    <a:schemeClr val="bg1"/>
                  </a:solidFill>
                  <a:latin typeface="Avenir Book" charset="0"/>
                  <a:ea typeface="Avenir Book" charset="0"/>
                  <a:cs typeface="Avenir Book" charset="0"/>
                </a:rPr>
                <a:t>22.0</a:t>
              </a:r>
            </a:p>
          </p:txBody>
        </p:sp>
        <p:sp>
          <p:nvSpPr>
            <p:cNvPr id="91" name="Rectangle 90"/>
            <p:cNvSpPr/>
            <p:nvPr/>
          </p:nvSpPr>
          <p:spPr>
            <a:xfrm>
              <a:off x="5589626" y="3311241"/>
              <a:ext cx="311241" cy="191362"/>
            </a:xfrm>
            <a:prstGeom prst="rect">
              <a:avLst/>
            </a:prstGeom>
          </p:spPr>
          <p:txBody>
            <a:bodyPr wrap="none" lIns="0" tIns="0" rIns="0" bIns="0" anchor="ctr">
              <a:spAutoFit/>
            </a:bodyPr>
            <a:lstStyle/>
            <a:p>
              <a:pPr algn="ctr"/>
              <a:r>
                <a:rPr lang="en-IN" sz="1200">
                  <a:solidFill>
                    <a:schemeClr val="bg1"/>
                  </a:solidFill>
                  <a:latin typeface="Avenir Book" charset="0"/>
                  <a:ea typeface="Avenir Book" charset="0"/>
                  <a:cs typeface="Avenir Book" charset="0"/>
                </a:rPr>
                <a:t>33.7</a:t>
              </a:r>
            </a:p>
          </p:txBody>
        </p:sp>
      </p:grpSp>
      <p:cxnSp>
        <p:nvCxnSpPr>
          <p:cNvPr id="92" name="Straight Connector 91"/>
          <p:cNvCxnSpPr/>
          <p:nvPr/>
        </p:nvCxnSpPr>
        <p:spPr>
          <a:xfrm>
            <a:off x="1325506" y="2024082"/>
            <a:ext cx="41547" cy="0"/>
          </a:xfrm>
          <a:prstGeom prst="line">
            <a:avLst/>
          </a:prstGeom>
          <a:no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pic>
        <p:nvPicPr>
          <p:cNvPr id="83" name="Picture 2" descr="mage result for logicblox logo transpar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1236" y="1565336"/>
            <a:ext cx="1284548" cy="509331"/>
          </a:xfrm>
          <a:prstGeom prst="rect">
            <a:avLst/>
          </a:prstGeom>
          <a:noFill/>
          <a:effectLst>
            <a:glow rad="38100">
              <a:schemeClr val="accent2">
                <a:alpha val="76000"/>
              </a:schemeClr>
            </a:glow>
          </a:effectLst>
          <a:extLst>
            <a:ext uri="{909E8E84-426E-40DD-AFC4-6F175D3DCCD1}">
              <a14:hiddenFill xmlns:a14="http://schemas.microsoft.com/office/drawing/2010/main">
                <a:solidFill>
                  <a:srgbClr val="FFFFFF"/>
                </a:solidFill>
              </a14:hiddenFill>
            </a:ext>
          </a:extLst>
        </p:spPr>
      </p:pic>
      <p:pic>
        <p:nvPicPr>
          <p:cNvPr id="85" name="Picture 8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6600" y="1076131"/>
            <a:ext cx="1418027" cy="241508"/>
          </a:xfrm>
          <a:prstGeom prst="rect">
            <a:avLst/>
          </a:prstGeom>
          <a:effectLst>
            <a:glow rad="38100">
              <a:schemeClr val="accent2">
                <a:alpha val="76000"/>
              </a:schemeClr>
            </a:glow>
          </a:effectLst>
        </p:spPr>
      </p:pic>
      <p:grpSp>
        <p:nvGrpSpPr>
          <p:cNvPr id="93" name="Group 92"/>
          <p:cNvGrpSpPr/>
          <p:nvPr/>
        </p:nvGrpSpPr>
        <p:grpSpPr>
          <a:xfrm>
            <a:off x="6043143" y="3250144"/>
            <a:ext cx="2955400" cy="862708"/>
            <a:chOff x="4980199" y="3875332"/>
            <a:chExt cx="2955400" cy="862708"/>
          </a:xfrm>
        </p:grpSpPr>
        <p:sp>
          <p:nvSpPr>
            <p:cNvPr id="94" name="Rounded Rectangle 93"/>
            <p:cNvSpPr/>
            <p:nvPr/>
          </p:nvSpPr>
          <p:spPr>
            <a:xfrm>
              <a:off x="4980199" y="3875332"/>
              <a:ext cx="2955400" cy="862708"/>
            </a:xfrm>
            <a:prstGeom prst="roundRect">
              <a:avLst/>
            </a:prstGeom>
            <a:solidFill>
              <a:schemeClr val="tx2">
                <a:alpha val="74000"/>
              </a:schemeClr>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a:latin typeface="Avenir Book" charset="0"/>
                  <a:ea typeface="Avenir Book" charset="0"/>
                  <a:cs typeface="Avenir Book" charset="0"/>
                </a:rPr>
                <a:t>In-Memory Performance:</a:t>
              </a:r>
            </a:p>
            <a:p>
              <a:pPr algn="r"/>
              <a:r>
                <a:rPr lang="en-US" sz="1400" i="1">
                  <a:latin typeface="Avenir Book" charset="0"/>
                  <a:ea typeface="Avenir Book" charset="0"/>
                  <a:cs typeface="Avenir Book" charset="0"/>
                </a:rPr>
                <a:t>3x faster at 550 GB</a:t>
              </a:r>
            </a:p>
            <a:p>
              <a:pPr algn="r"/>
              <a:r>
                <a:rPr lang="en-US" sz="1400" i="1">
                  <a:latin typeface="Avenir Book" charset="0"/>
                  <a:ea typeface="Avenir Book" charset="0"/>
                  <a:cs typeface="Avenir Book" charset="0"/>
                </a:rPr>
                <a:t>Infinitely faster at 800 GB</a:t>
              </a:r>
              <a:endParaRPr lang="en-US" sz="900" i="1">
                <a:latin typeface="Avenir Book" charset="0"/>
                <a:ea typeface="Avenir Book" charset="0"/>
                <a:cs typeface="Avenir Book" charset="0"/>
              </a:endParaRPr>
            </a:p>
          </p:txBody>
        </p:sp>
        <p:pic>
          <p:nvPicPr>
            <p:cNvPr id="95" name="Picture 94"/>
            <p:cNvPicPr>
              <a:picLocks noChangeAspect="1"/>
            </p:cNvPicPr>
            <p:nvPr/>
          </p:nvPicPr>
          <p:blipFill>
            <a:blip r:embed="rId6"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107578" y="4001130"/>
              <a:ext cx="636148" cy="636148"/>
            </a:xfrm>
            <a:prstGeom prst="rect">
              <a:avLst/>
            </a:prstGeom>
            <a:effectLst>
              <a:outerShdw blurRad="50800" dist="38100" dir="2700000" algn="tl" rotWithShape="0">
                <a:prstClr val="black">
                  <a:alpha val="40000"/>
                </a:prstClr>
              </a:outerShdw>
            </a:effectLst>
          </p:spPr>
        </p:pic>
      </p:grpSp>
      <p:sp>
        <p:nvSpPr>
          <p:cNvPr id="77" name="TextBox 76">
            <a:extLst>
              <a:ext uri="{FF2B5EF4-FFF2-40B4-BE49-F238E27FC236}">
                <a16:creationId xmlns:a16="http://schemas.microsoft.com/office/drawing/2014/main" id="{817215BF-0005-ED42-8972-EF374CBB6531}"/>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23</a:t>
            </a:r>
          </a:p>
        </p:txBody>
      </p:sp>
    </p:spTree>
    <p:custDataLst>
      <p:tags r:id="rId1"/>
    </p:custDataLst>
    <p:extLst>
      <p:ext uri="{BB962C8B-B14F-4D97-AF65-F5344CB8AC3E}">
        <p14:creationId xmlns:p14="http://schemas.microsoft.com/office/powerpoint/2010/main" val="1832993757"/>
      </p:ext>
    </p:extLst>
  </p:cSld>
  <p:clrMapOvr>
    <a:masterClrMapping/>
  </p:clrMapOvr>
  <mc:AlternateContent xmlns:mc="http://schemas.openxmlformats.org/markup-compatibility/2006">
    <mc:Choice xmlns:p14="http://schemas.microsoft.com/office/powerpoint/2010/main" Requires="p14">
      <p:transition spd="slow" p14:dur="2000" advTm="20674"/>
    </mc:Choice>
    <mc:Fallback>
      <p:transition spd="slow" advTm="20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AB9D46B1-71F2-3641-AF8B-DC771751598D}"/>
              </a:ext>
            </a:extLst>
          </p:cNvPr>
          <p:cNvSpPr txBox="1"/>
          <p:nvPr/>
        </p:nvSpPr>
        <p:spPr>
          <a:xfrm>
            <a:off x="4673328" y="1639754"/>
            <a:ext cx="1498872" cy="615553"/>
          </a:xfrm>
          <a:prstGeom prst="rect">
            <a:avLst/>
          </a:prstGeom>
          <a:noFill/>
        </p:spPr>
        <p:txBody>
          <a:bodyPr wrap="none" rtlCol="0">
            <a:spAutoFit/>
          </a:bodyPr>
          <a:lstStyle/>
          <a:p>
            <a:pPr algn="ctr"/>
            <a:r>
              <a:rPr lang="en-US" sz="2000" b="1" i="1" dirty="0">
                <a:solidFill>
                  <a:schemeClr val="bg1"/>
                </a:solidFill>
                <a:latin typeface="Avenir Book" charset="0"/>
                <a:ea typeface="Avenir Book" charset="0"/>
                <a:cs typeface="Avenir Book" charset="0"/>
              </a:rPr>
              <a:t>Within 23%</a:t>
            </a:r>
          </a:p>
          <a:p>
            <a:pPr algn="ctr"/>
            <a:r>
              <a:rPr lang="en-US" sz="1400" i="1" dirty="0">
                <a:solidFill>
                  <a:schemeClr val="bg1"/>
                </a:solidFill>
                <a:latin typeface="Avenir Book" charset="0"/>
                <a:ea typeface="Avenir Book" charset="0"/>
                <a:cs typeface="Avenir Book" charset="0"/>
              </a:rPr>
              <a:t>of 4 Socket</a:t>
            </a:r>
          </a:p>
        </p:txBody>
      </p:sp>
      <p:sp>
        <p:nvSpPr>
          <p:cNvPr id="2" name="Title 1"/>
          <p:cNvSpPr>
            <a:spLocks noGrp="1"/>
          </p:cNvSpPr>
          <p:nvPr>
            <p:ph type="title"/>
          </p:nvPr>
        </p:nvSpPr>
        <p:spPr/>
        <p:txBody>
          <a:bodyPr>
            <a:normAutofit/>
          </a:bodyPr>
          <a:lstStyle/>
          <a:p>
            <a:r>
              <a:rPr lang="en-US" dirty="0"/>
              <a:t>Faster Results</a:t>
            </a:r>
            <a:br>
              <a:rPr lang="en-US" dirty="0"/>
            </a:br>
            <a:r>
              <a:rPr lang="en-US" sz="2000" b="0" i="1" dirty="0"/>
              <a:t>R Predictive Analytics Use Case</a:t>
            </a:r>
            <a:endParaRPr lang="en-US" b="0" i="1" dirty="0"/>
          </a:p>
        </p:txBody>
      </p:sp>
      <p:cxnSp>
        <p:nvCxnSpPr>
          <p:cNvPr id="8" name="Straight Connector 7"/>
          <p:cNvCxnSpPr>
            <a:cxnSpLocks/>
          </p:cNvCxnSpPr>
          <p:nvPr/>
        </p:nvCxnSpPr>
        <p:spPr>
          <a:xfrm>
            <a:off x="1219200" y="1185402"/>
            <a:ext cx="0" cy="288399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00727" y="4064980"/>
            <a:ext cx="1180130" cy="615553"/>
          </a:xfrm>
          <a:prstGeom prst="rect">
            <a:avLst/>
          </a:prstGeom>
          <a:noFill/>
        </p:spPr>
        <p:txBody>
          <a:bodyPr wrap="none" rtlCol="0">
            <a:spAutoFit/>
          </a:bodyPr>
          <a:lstStyle/>
          <a:p>
            <a:pPr algn="ctr"/>
            <a:r>
              <a:rPr lang="en-US" sz="1400" b="1" i="1" u="sng">
                <a:solidFill>
                  <a:schemeClr val="bg1"/>
                </a:solidFill>
                <a:latin typeface="Avenir Book" charset="0"/>
                <a:ea typeface="Avenir Book" charset="0"/>
                <a:cs typeface="Avenir Book" charset="0"/>
              </a:rPr>
              <a:t>Scale-up</a:t>
            </a:r>
            <a:endParaRPr lang="en-US" sz="1100" b="1" i="1" u="sng">
              <a:solidFill>
                <a:schemeClr val="bg1"/>
              </a:solidFill>
              <a:latin typeface="Avenir Book" charset="0"/>
              <a:ea typeface="Avenir Book" charset="0"/>
              <a:cs typeface="Avenir Book" charset="0"/>
            </a:endParaRPr>
          </a:p>
          <a:p>
            <a:pPr algn="ctr"/>
            <a:r>
              <a:rPr lang="en-US" sz="1000">
                <a:solidFill>
                  <a:schemeClr val="bg1"/>
                </a:solidFill>
                <a:latin typeface="Avenir Book" charset="0"/>
                <a:ea typeface="Avenir Book" charset="0"/>
                <a:cs typeface="Avenir Book" charset="0"/>
              </a:rPr>
              <a:t>AWS X1.32xlarge</a:t>
            </a:r>
          </a:p>
          <a:p>
            <a:pPr algn="ctr"/>
            <a:r>
              <a:rPr lang="en-US" sz="1000">
                <a:solidFill>
                  <a:schemeClr val="bg1"/>
                </a:solidFill>
                <a:latin typeface="Avenir Book" charset="0"/>
                <a:ea typeface="Avenir Book" charset="0"/>
                <a:cs typeface="Avenir Book" charset="0"/>
              </a:rPr>
              <a:t>4-Socket / 2TB</a:t>
            </a:r>
          </a:p>
        </p:txBody>
      </p:sp>
      <p:sp>
        <p:nvSpPr>
          <p:cNvPr id="34" name="TextBox 33"/>
          <p:cNvSpPr txBox="1"/>
          <p:nvPr/>
        </p:nvSpPr>
        <p:spPr>
          <a:xfrm>
            <a:off x="7227222" y="1639754"/>
            <a:ext cx="1498872" cy="615553"/>
          </a:xfrm>
          <a:prstGeom prst="rect">
            <a:avLst/>
          </a:prstGeom>
          <a:noFill/>
        </p:spPr>
        <p:txBody>
          <a:bodyPr wrap="none" rtlCol="0">
            <a:spAutoFit/>
          </a:bodyPr>
          <a:lstStyle/>
          <a:p>
            <a:pPr algn="ctr"/>
            <a:r>
              <a:rPr lang="en-US" sz="2000" b="1" i="1" dirty="0">
                <a:solidFill>
                  <a:schemeClr val="bg1"/>
                </a:solidFill>
                <a:latin typeface="Avenir Book" charset="0"/>
                <a:ea typeface="Avenir Book" charset="0"/>
                <a:cs typeface="Avenir Book" charset="0"/>
              </a:rPr>
              <a:t>Within 13%</a:t>
            </a:r>
          </a:p>
          <a:p>
            <a:pPr algn="ctr"/>
            <a:r>
              <a:rPr lang="en-US" sz="1400" i="1" dirty="0">
                <a:solidFill>
                  <a:schemeClr val="bg1"/>
                </a:solidFill>
                <a:latin typeface="Avenir Book" charset="0"/>
                <a:ea typeface="Avenir Book" charset="0"/>
                <a:cs typeface="Avenir Book" charset="0"/>
              </a:rPr>
              <a:t>of 4 Socket</a:t>
            </a:r>
          </a:p>
        </p:txBody>
      </p:sp>
      <p:sp>
        <p:nvSpPr>
          <p:cNvPr id="35" name="TextBox 34"/>
          <p:cNvSpPr txBox="1"/>
          <p:nvPr/>
        </p:nvSpPr>
        <p:spPr>
          <a:xfrm rot="16200000">
            <a:off x="601779" y="2648257"/>
            <a:ext cx="958917" cy="246221"/>
          </a:xfrm>
          <a:prstGeom prst="rect">
            <a:avLst/>
          </a:prstGeom>
          <a:noFill/>
        </p:spPr>
        <p:txBody>
          <a:bodyPr wrap="none" rtlCol="0">
            <a:spAutoFit/>
          </a:bodyPr>
          <a:lstStyle/>
          <a:p>
            <a:pPr algn="ctr"/>
            <a:r>
              <a:rPr lang="en-US" sz="1000" b="1" i="1">
                <a:solidFill>
                  <a:schemeClr val="bg1"/>
                </a:solidFill>
                <a:latin typeface="Avenir Book" charset="0"/>
                <a:ea typeface="Avenir Book" charset="0"/>
                <a:cs typeface="Avenir Book" charset="0"/>
              </a:rPr>
              <a:t>Elapsed Time</a:t>
            </a:r>
            <a:endParaRPr lang="en-US" sz="600">
              <a:solidFill>
                <a:schemeClr val="bg1"/>
              </a:solidFill>
              <a:latin typeface="Avenir Book" charset="0"/>
              <a:ea typeface="Avenir Book" charset="0"/>
              <a:cs typeface="Avenir Book" charset="0"/>
            </a:endParaRPr>
          </a:p>
        </p:txBody>
      </p:sp>
      <p:pic>
        <p:nvPicPr>
          <p:cNvPr id="30" name="Picture 29">
            <a:extLst>
              <a:ext uri="{FF2B5EF4-FFF2-40B4-BE49-F238E27FC236}">
                <a16:creationId xmlns:a16="http://schemas.microsoft.com/office/drawing/2014/main" id="{64D8982E-A3C9-F040-B79B-194BC3C3D4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8120" y="2768501"/>
            <a:ext cx="640080" cy="1217676"/>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C361A45C-6755-4247-B12B-7763D2FCAC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77841" y="2016589"/>
            <a:ext cx="834082" cy="2050451"/>
          </a:xfrm>
          <a:prstGeom prst="rect">
            <a:avLst/>
          </a:prstGeom>
        </p:spPr>
      </p:pic>
      <p:pic>
        <p:nvPicPr>
          <p:cNvPr id="36" name="Picture 35">
            <a:extLst>
              <a:ext uri="{FF2B5EF4-FFF2-40B4-BE49-F238E27FC236}">
                <a16:creationId xmlns:a16="http://schemas.microsoft.com/office/drawing/2014/main" id="{AB24D6A7-3E9A-8640-A08F-4BCA5B7C1C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82267" y="1465248"/>
            <a:ext cx="781952" cy="2606506"/>
          </a:xfrm>
          <a:prstGeom prst="rect">
            <a:avLst/>
          </a:prstGeom>
        </p:spPr>
      </p:pic>
      <p:grpSp>
        <p:nvGrpSpPr>
          <p:cNvPr id="45" name="Group 44">
            <a:extLst>
              <a:ext uri="{FF2B5EF4-FFF2-40B4-BE49-F238E27FC236}">
                <a16:creationId xmlns:a16="http://schemas.microsoft.com/office/drawing/2014/main" id="{0A722E9B-0F6E-774D-8A35-E20FF1D97CC3}"/>
              </a:ext>
            </a:extLst>
          </p:cNvPr>
          <p:cNvGrpSpPr/>
          <p:nvPr/>
        </p:nvGrpSpPr>
        <p:grpSpPr>
          <a:xfrm>
            <a:off x="4876800" y="948742"/>
            <a:ext cx="915101" cy="660067"/>
            <a:chOff x="5610504" y="1620609"/>
            <a:chExt cx="915101" cy="660067"/>
          </a:xfrm>
        </p:grpSpPr>
        <p:pic>
          <p:nvPicPr>
            <p:cNvPr id="46" name="Picture 45">
              <a:extLst>
                <a:ext uri="{FF2B5EF4-FFF2-40B4-BE49-F238E27FC236}">
                  <a16:creationId xmlns:a16="http://schemas.microsoft.com/office/drawing/2014/main" id="{90F612C7-6B1C-4745-B0D5-A16EE1DA1312}"/>
                </a:ext>
              </a:extLst>
            </p:cNvPr>
            <p:cNvPicPr>
              <a:picLocks noChangeAspect="1"/>
            </p:cNvPicPr>
            <p:nvPr/>
          </p:nvPicPr>
          <p:blipFill>
            <a:blip r:embed="rId6"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738022" y="1620609"/>
              <a:ext cx="660067" cy="660067"/>
            </a:xfrm>
            <a:prstGeom prst="rect">
              <a:avLst/>
            </a:prstGeom>
            <a:effectLst>
              <a:outerShdw blurRad="50800" dist="38100" dir="2700000" algn="tl" rotWithShape="0">
                <a:prstClr val="black">
                  <a:alpha val="40000"/>
                </a:prstClr>
              </a:outerShdw>
            </a:effectLst>
          </p:spPr>
        </p:pic>
        <p:sp>
          <p:nvSpPr>
            <p:cNvPr id="47" name="Rounded Rectangle 46">
              <a:extLst>
                <a:ext uri="{FF2B5EF4-FFF2-40B4-BE49-F238E27FC236}">
                  <a16:creationId xmlns:a16="http://schemas.microsoft.com/office/drawing/2014/main" id="{0DE02AD0-CDBF-6A4F-A43A-14D7A9C6E941}"/>
                </a:ext>
              </a:extLst>
            </p:cNvPr>
            <p:cNvSpPr/>
            <p:nvPr/>
          </p:nvSpPr>
          <p:spPr>
            <a:xfrm>
              <a:off x="5610504" y="1806827"/>
              <a:ext cx="915101" cy="271482"/>
            </a:xfrm>
            <a:prstGeom prst="roundRect">
              <a:avLst/>
            </a:prstGeom>
            <a:solidFill>
              <a:schemeClr val="tx2">
                <a:alpha val="74000"/>
              </a:schemeClr>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Book" charset="0"/>
                  <a:ea typeface="Avenir Book" charset="0"/>
                  <a:cs typeface="Avenir Book" charset="0"/>
                </a:rPr>
                <a:t>952 min</a:t>
              </a:r>
              <a:endParaRPr lang="en-US" sz="800" dirty="0">
                <a:latin typeface="Avenir Book" charset="0"/>
                <a:ea typeface="Avenir Book" charset="0"/>
                <a:cs typeface="Avenir Book" charset="0"/>
              </a:endParaRPr>
            </a:p>
          </p:txBody>
        </p:sp>
      </p:grpSp>
      <p:grpSp>
        <p:nvGrpSpPr>
          <p:cNvPr id="51" name="Group 50">
            <a:extLst>
              <a:ext uri="{FF2B5EF4-FFF2-40B4-BE49-F238E27FC236}">
                <a16:creationId xmlns:a16="http://schemas.microsoft.com/office/drawing/2014/main" id="{760AA37A-5B98-344C-B8A7-D7369CFEC1B6}"/>
              </a:ext>
            </a:extLst>
          </p:cNvPr>
          <p:cNvGrpSpPr/>
          <p:nvPr/>
        </p:nvGrpSpPr>
        <p:grpSpPr>
          <a:xfrm>
            <a:off x="2294752" y="1531082"/>
            <a:ext cx="915101" cy="660067"/>
            <a:chOff x="5610504" y="1620609"/>
            <a:chExt cx="915101" cy="660067"/>
          </a:xfrm>
        </p:grpSpPr>
        <p:pic>
          <p:nvPicPr>
            <p:cNvPr id="52" name="Picture 51">
              <a:extLst>
                <a:ext uri="{FF2B5EF4-FFF2-40B4-BE49-F238E27FC236}">
                  <a16:creationId xmlns:a16="http://schemas.microsoft.com/office/drawing/2014/main" id="{600AD356-29C2-6D4A-9616-F4575BAE4D2E}"/>
                </a:ext>
              </a:extLst>
            </p:cNvPr>
            <p:cNvPicPr>
              <a:picLocks noChangeAspect="1"/>
            </p:cNvPicPr>
            <p:nvPr/>
          </p:nvPicPr>
          <p:blipFill>
            <a:blip r:embed="rId6"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738022" y="1620609"/>
              <a:ext cx="660067" cy="660067"/>
            </a:xfrm>
            <a:prstGeom prst="rect">
              <a:avLst/>
            </a:prstGeom>
            <a:effectLst>
              <a:outerShdw blurRad="50800" dist="38100" dir="2700000" algn="tl" rotWithShape="0">
                <a:prstClr val="black">
                  <a:alpha val="40000"/>
                </a:prstClr>
              </a:outerShdw>
            </a:effectLst>
          </p:spPr>
        </p:pic>
        <p:sp>
          <p:nvSpPr>
            <p:cNvPr id="53" name="Rounded Rectangle 52">
              <a:extLst>
                <a:ext uri="{FF2B5EF4-FFF2-40B4-BE49-F238E27FC236}">
                  <a16:creationId xmlns:a16="http://schemas.microsoft.com/office/drawing/2014/main" id="{9358CF09-F2AE-114C-8630-DF5CEEFC2780}"/>
                </a:ext>
              </a:extLst>
            </p:cNvPr>
            <p:cNvSpPr/>
            <p:nvPr/>
          </p:nvSpPr>
          <p:spPr>
            <a:xfrm>
              <a:off x="5610504" y="1806827"/>
              <a:ext cx="915101" cy="271482"/>
            </a:xfrm>
            <a:prstGeom prst="roundRect">
              <a:avLst/>
            </a:prstGeom>
            <a:solidFill>
              <a:schemeClr val="tx2">
                <a:alpha val="74000"/>
              </a:schemeClr>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venir Book" charset="0"/>
                  <a:ea typeface="Avenir Book" charset="0"/>
                  <a:cs typeface="Avenir Book" charset="0"/>
                </a:rPr>
                <a:t>730 min</a:t>
              </a:r>
              <a:endParaRPr lang="en-US" sz="800">
                <a:latin typeface="Avenir Book" charset="0"/>
                <a:ea typeface="Avenir Book" charset="0"/>
                <a:cs typeface="Avenir Book" charset="0"/>
              </a:endParaRPr>
            </a:p>
          </p:txBody>
        </p:sp>
      </p:grpSp>
      <p:sp>
        <p:nvSpPr>
          <p:cNvPr id="54" name="TextBox 53">
            <a:extLst>
              <a:ext uri="{FF2B5EF4-FFF2-40B4-BE49-F238E27FC236}">
                <a16:creationId xmlns:a16="http://schemas.microsoft.com/office/drawing/2014/main" id="{5E4DC366-CB56-8F40-B0BF-58F11F41D952}"/>
              </a:ext>
            </a:extLst>
          </p:cNvPr>
          <p:cNvSpPr txBox="1"/>
          <p:nvPr/>
        </p:nvSpPr>
        <p:spPr>
          <a:xfrm>
            <a:off x="3774388" y="4071735"/>
            <a:ext cx="997709" cy="615553"/>
          </a:xfrm>
          <a:prstGeom prst="rect">
            <a:avLst/>
          </a:prstGeom>
          <a:noFill/>
        </p:spPr>
        <p:txBody>
          <a:bodyPr wrap="none" rtlCol="0">
            <a:spAutoFit/>
          </a:bodyPr>
          <a:lstStyle/>
          <a:p>
            <a:pPr algn="ctr"/>
            <a:r>
              <a:rPr lang="en-US" sz="1400" b="1" i="1" u="sng">
                <a:solidFill>
                  <a:schemeClr val="bg1"/>
                </a:solidFill>
                <a:latin typeface="Avenir Book" charset="0"/>
                <a:ea typeface="Avenir Book" charset="0"/>
                <a:cs typeface="Avenir Book" charset="0"/>
              </a:rPr>
              <a:t>TidalScale</a:t>
            </a:r>
            <a:endParaRPr lang="en-US" sz="1200" b="1" i="1" u="sng">
              <a:solidFill>
                <a:schemeClr val="bg1"/>
              </a:solidFill>
              <a:latin typeface="Avenir Book" charset="0"/>
              <a:ea typeface="Avenir Book" charset="0"/>
              <a:cs typeface="Avenir Book" charset="0"/>
            </a:endParaRPr>
          </a:p>
          <a:p>
            <a:pPr algn="ctr"/>
            <a:r>
              <a:rPr lang="en-US" sz="1000">
                <a:solidFill>
                  <a:schemeClr val="bg1"/>
                </a:solidFill>
                <a:latin typeface="Avenir Book" charset="0"/>
                <a:ea typeface="Avenir Book" charset="0"/>
                <a:cs typeface="Avenir Book" charset="0"/>
              </a:rPr>
              <a:t>2-Socket  (x2)</a:t>
            </a:r>
          </a:p>
          <a:p>
            <a:pPr algn="ctr"/>
            <a:r>
              <a:rPr lang="en-US" sz="1000">
                <a:solidFill>
                  <a:schemeClr val="bg1"/>
                </a:solidFill>
                <a:latin typeface="Avenir Book" charset="0"/>
                <a:ea typeface="Avenir Book" charset="0"/>
                <a:cs typeface="Avenir Book" charset="0"/>
              </a:rPr>
              <a:t>v1.2.2</a:t>
            </a:r>
          </a:p>
        </p:txBody>
      </p:sp>
      <p:pic>
        <p:nvPicPr>
          <p:cNvPr id="37" name="Picture 36">
            <a:extLst>
              <a:ext uri="{FF2B5EF4-FFF2-40B4-BE49-F238E27FC236}">
                <a16:creationId xmlns:a16="http://schemas.microsoft.com/office/drawing/2014/main" id="{F10CD28F-287B-534B-8604-78E13C6742C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16105" y="1845469"/>
            <a:ext cx="834082" cy="2222750"/>
          </a:xfrm>
          <a:prstGeom prst="rect">
            <a:avLst/>
          </a:prstGeom>
        </p:spPr>
      </p:pic>
      <p:grpSp>
        <p:nvGrpSpPr>
          <p:cNvPr id="42" name="Group 41">
            <a:extLst>
              <a:ext uri="{FF2B5EF4-FFF2-40B4-BE49-F238E27FC236}">
                <a16:creationId xmlns:a16="http://schemas.microsoft.com/office/drawing/2014/main" id="{49EB8153-DC3A-0B47-9141-ED99C78F10A6}"/>
              </a:ext>
            </a:extLst>
          </p:cNvPr>
          <p:cNvGrpSpPr/>
          <p:nvPr/>
        </p:nvGrpSpPr>
        <p:grpSpPr>
          <a:xfrm>
            <a:off x="7695499" y="948742"/>
            <a:ext cx="915101" cy="660067"/>
            <a:chOff x="5610504" y="1620609"/>
            <a:chExt cx="915101" cy="660067"/>
          </a:xfrm>
        </p:grpSpPr>
        <p:pic>
          <p:nvPicPr>
            <p:cNvPr id="43" name="Picture 42">
              <a:extLst>
                <a:ext uri="{FF2B5EF4-FFF2-40B4-BE49-F238E27FC236}">
                  <a16:creationId xmlns:a16="http://schemas.microsoft.com/office/drawing/2014/main" id="{80D0B703-A0D6-FC41-8E08-E49832CF8423}"/>
                </a:ext>
              </a:extLst>
            </p:cNvPr>
            <p:cNvPicPr>
              <a:picLocks noChangeAspect="1"/>
            </p:cNvPicPr>
            <p:nvPr/>
          </p:nvPicPr>
          <p:blipFill>
            <a:blip r:embed="rId6"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738022" y="1620609"/>
              <a:ext cx="660067" cy="660067"/>
            </a:xfrm>
            <a:prstGeom prst="rect">
              <a:avLst/>
            </a:prstGeom>
            <a:effectLst>
              <a:outerShdw blurRad="50800" dist="38100" dir="2700000" algn="tl" rotWithShape="0">
                <a:prstClr val="black">
                  <a:alpha val="40000"/>
                </a:prstClr>
              </a:outerShdw>
            </a:effectLst>
          </p:spPr>
        </p:pic>
        <p:sp>
          <p:nvSpPr>
            <p:cNvPr id="44" name="Rounded Rectangle 43">
              <a:extLst>
                <a:ext uri="{FF2B5EF4-FFF2-40B4-BE49-F238E27FC236}">
                  <a16:creationId xmlns:a16="http://schemas.microsoft.com/office/drawing/2014/main" id="{DBE79AC5-AB1B-1743-8773-6FB32F2F5A3B}"/>
                </a:ext>
              </a:extLst>
            </p:cNvPr>
            <p:cNvSpPr/>
            <p:nvPr/>
          </p:nvSpPr>
          <p:spPr>
            <a:xfrm>
              <a:off x="5610504" y="1806827"/>
              <a:ext cx="915101" cy="271482"/>
            </a:xfrm>
            <a:prstGeom prst="roundRect">
              <a:avLst/>
            </a:prstGeom>
            <a:solidFill>
              <a:schemeClr val="tx2">
                <a:alpha val="74000"/>
              </a:schemeClr>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Book" charset="0"/>
                  <a:ea typeface="Avenir Book" charset="0"/>
                  <a:cs typeface="Avenir Book" charset="0"/>
                </a:rPr>
                <a:t>845 min</a:t>
              </a:r>
              <a:endParaRPr lang="en-US" sz="800" dirty="0">
                <a:latin typeface="Avenir Book" charset="0"/>
                <a:ea typeface="Avenir Book" charset="0"/>
                <a:cs typeface="Avenir Book" charset="0"/>
              </a:endParaRPr>
            </a:p>
          </p:txBody>
        </p:sp>
      </p:grpSp>
      <p:sp>
        <p:nvSpPr>
          <p:cNvPr id="56" name="TextBox 55">
            <a:extLst>
              <a:ext uri="{FF2B5EF4-FFF2-40B4-BE49-F238E27FC236}">
                <a16:creationId xmlns:a16="http://schemas.microsoft.com/office/drawing/2014/main" id="{011DD2BC-BDDC-F74E-ABAD-578C82F148BC}"/>
              </a:ext>
            </a:extLst>
          </p:cNvPr>
          <p:cNvSpPr txBox="1"/>
          <p:nvPr/>
        </p:nvSpPr>
        <p:spPr>
          <a:xfrm>
            <a:off x="6234291" y="4069397"/>
            <a:ext cx="997709" cy="646331"/>
          </a:xfrm>
          <a:prstGeom prst="rect">
            <a:avLst/>
          </a:prstGeom>
          <a:noFill/>
        </p:spPr>
        <p:txBody>
          <a:bodyPr wrap="none" rtlCol="0">
            <a:spAutoFit/>
          </a:bodyPr>
          <a:lstStyle/>
          <a:p>
            <a:pPr algn="ctr"/>
            <a:r>
              <a:rPr lang="en-US" sz="1400" b="1" i="1" u="sng" dirty="0">
                <a:solidFill>
                  <a:schemeClr val="bg1"/>
                </a:solidFill>
                <a:latin typeface="Avenir Book" charset="0"/>
                <a:ea typeface="Avenir Book" charset="0"/>
                <a:cs typeface="Avenir Book" charset="0"/>
              </a:rPr>
              <a:t>TidalScale</a:t>
            </a:r>
            <a:endParaRPr lang="en-US" sz="1200" b="1" i="1" u="sng" dirty="0">
              <a:solidFill>
                <a:schemeClr val="bg1"/>
              </a:solidFill>
              <a:latin typeface="Avenir Book" charset="0"/>
              <a:ea typeface="Avenir Book" charset="0"/>
              <a:cs typeface="Avenir Book" charset="0"/>
            </a:endParaRPr>
          </a:p>
          <a:p>
            <a:pPr algn="ctr"/>
            <a:r>
              <a:rPr lang="en-US" sz="1000" dirty="0">
                <a:solidFill>
                  <a:schemeClr val="bg1"/>
                </a:solidFill>
                <a:latin typeface="Avenir Book" charset="0"/>
                <a:ea typeface="Avenir Book" charset="0"/>
                <a:cs typeface="Avenir Book" charset="0"/>
              </a:rPr>
              <a:t>2-Socket  (x2)</a:t>
            </a:r>
          </a:p>
          <a:p>
            <a:pPr algn="ctr"/>
            <a:r>
              <a:rPr lang="en-US" sz="1200" b="1" i="1" dirty="0">
                <a:solidFill>
                  <a:schemeClr val="bg1"/>
                </a:solidFill>
                <a:latin typeface="Avenir Book" charset="0"/>
                <a:ea typeface="Avenir Book" charset="0"/>
                <a:cs typeface="Avenir Book" charset="0"/>
              </a:rPr>
              <a:t>v2.0 RC3</a:t>
            </a:r>
          </a:p>
        </p:txBody>
      </p:sp>
      <p:cxnSp>
        <p:nvCxnSpPr>
          <p:cNvPr id="15" name="Straight Connector 14"/>
          <p:cNvCxnSpPr>
            <a:cxnSpLocks/>
          </p:cNvCxnSpPr>
          <p:nvPr/>
        </p:nvCxnSpPr>
        <p:spPr>
          <a:xfrm flipH="1">
            <a:off x="1219200" y="4064980"/>
            <a:ext cx="6511245" cy="4417"/>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49B2AFC-9834-BB4D-90CB-9E27DB7B9872}"/>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24</a:t>
            </a:r>
          </a:p>
        </p:txBody>
      </p:sp>
    </p:spTree>
    <p:custDataLst>
      <p:tags r:id="rId1"/>
    </p:custDataLst>
    <p:extLst>
      <p:ext uri="{BB962C8B-B14F-4D97-AF65-F5344CB8AC3E}">
        <p14:creationId xmlns:p14="http://schemas.microsoft.com/office/powerpoint/2010/main" val="1996164150"/>
      </p:ext>
    </p:extLst>
  </p:cSld>
  <p:clrMapOvr>
    <a:masterClrMapping/>
  </p:clrMapOvr>
  <mc:AlternateContent xmlns:mc="http://schemas.openxmlformats.org/markup-compatibility/2006">
    <mc:Choice xmlns:p14="http://schemas.microsoft.com/office/powerpoint/2010/main" Requires="p14">
      <p:transition spd="slow" p14:dur="2000" advTm="25205"/>
    </mc:Choice>
    <mc:Fallback>
      <p:transition spd="slow" advTm="25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4"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13FD8924-AD1B-F245-A72B-0870FE1D2369}"/>
              </a:ext>
            </a:extLst>
          </p:cNvPr>
          <p:cNvSpPr/>
          <p:nvPr/>
        </p:nvSpPr>
        <p:spPr>
          <a:xfrm>
            <a:off x="0" y="-1"/>
            <a:ext cx="9144000" cy="3497404"/>
          </a:xfrm>
          <a:prstGeom prst="rect">
            <a:avLst/>
          </a:prstGeom>
          <a:solidFill>
            <a:schemeClr val="accent1">
              <a:alpha val="77000"/>
            </a:schemeClr>
          </a:solidFill>
          <a:ln w="12700">
            <a:miter lim="400000"/>
          </a:ln>
        </p:spPr>
        <p:txBody>
          <a:bodyPr lIns="45719" rIns="45719" anchor="ctr"/>
          <a:lstStyle/>
          <a:p>
            <a:pPr algn="ctr">
              <a:defRPr>
                <a:solidFill>
                  <a:schemeClr val="accent2">
                    <a:lumOff val="5098"/>
                  </a:schemeClr>
                </a:solidFill>
              </a:defRPr>
            </a:pPr>
            <a:endParaRPr/>
          </a:p>
        </p:txBody>
      </p:sp>
      <p:sp>
        <p:nvSpPr>
          <p:cNvPr id="4" name="Content Placeholder 3">
            <a:extLst>
              <a:ext uri="{FF2B5EF4-FFF2-40B4-BE49-F238E27FC236}">
                <a16:creationId xmlns:a16="http://schemas.microsoft.com/office/drawing/2014/main" id="{3011BE32-745D-4B40-B1C0-39609A700DBC}"/>
              </a:ext>
            </a:extLst>
          </p:cNvPr>
          <p:cNvSpPr>
            <a:spLocks noGrp="1"/>
          </p:cNvSpPr>
          <p:nvPr>
            <p:ph idx="1"/>
          </p:nvPr>
        </p:nvSpPr>
        <p:spPr/>
        <p:txBody>
          <a:bodyPr/>
          <a:lstStyle/>
          <a:p>
            <a:r>
              <a:rPr lang="en-US" dirty="0"/>
              <a:t>Managing</a:t>
            </a:r>
          </a:p>
        </p:txBody>
      </p:sp>
      <p:sp>
        <p:nvSpPr>
          <p:cNvPr id="5" name="TextBox 4">
            <a:extLst>
              <a:ext uri="{FF2B5EF4-FFF2-40B4-BE49-F238E27FC236}">
                <a16:creationId xmlns:a16="http://schemas.microsoft.com/office/drawing/2014/main" id="{3EE36D5A-9DC8-564D-ACE0-55FD06BED47F}"/>
              </a:ext>
            </a:extLst>
          </p:cNvPr>
          <p:cNvSpPr txBox="1"/>
          <p:nvPr/>
        </p:nvSpPr>
        <p:spPr>
          <a:xfrm>
            <a:off x="0" y="4874986"/>
            <a:ext cx="325730" cy="246221"/>
          </a:xfrm>
          <a:prstGeom prst="rect">
            <a:avLst/>
          </a:prstGeom>
          <a:noFill/>
        </p:spPr>
        <p:txBody>
          <a:bodyPr wrap="none" rtlCol="0">
            <a:spAutoFit/>
          </a:bodyPr>
          <a:lstStyle/>
          <a:p>
            <a:r>
              <a:rPr lang="en-US" sz="1000" dirty="0">
                <a:latin typeface="Avenir" panose="02000503020000020003" pitchFamily="2" charset="0"/>
              </a:rPr>
              <a:t>25</a:t>
            </a:r>
          </a:p>
        </p:txBody>
      </p:sp>
      <p:sp>
        <p:nvSpPr>
          <p:cNvPr id="6" name="TextBox 5">
            <a:extLst>
              <a:ext uri="{FF2B5EF4-FFF2-40B4-BE49-F238E27FC236}">
                <a16:creationId xmlns:a16="http://schemas.microsoft.com/office/drawing/2014/main" id="{2B43335F-0B8C-3647-BF42-ACBAC6D49F18}"/>
              </a:ext>
            </a:extLst>
          </p:cNvPr>
          <p:cNvSpPr txBox="1"/>
          <p:nvPr/>
        </p:nvSpPr>
        <p:spPr>
          <a:xfrm>
            <a:off x="120519" y="57150"/>
            <a:ext cx="3079881" cy="400110"/>
          </a:xfrm>
          <a:prstGeom prst="rect">
            <a:avLst/>
          </a:prstGeom>
          <a:noFill/>
        </p:spPr>
        <p:txBody>
          <a:bodyPr wrap="none" rtlCol="0">
            <a:spAutoFit/>
          </a:bodyPr>
          <a:lstStyle/>
          <a:p>
            <a:pPr algn="r"/>
            <a:r>
              <a:rPr lang="en-US" sz="2000" dirty="0">
                <a:solidFill>
                  <a:schemeClr val="bg1">
                    <a:lumMod val="75000"/>
                  </a:schemeClr>
                </a:solidFill>
                <a:latin typeface="Avenir Book" charset="0"/>
                <a:ea typeface="Avenir Book" charset="0"/>
                <a:cs typeface="Avenir Book" charset="0"/>
              </a:rPr>
              <a:t>Software-Defined Servers</a:t>
            </a:r>
          </a:p>
        </p:txBody>
      </p:sp>
      <p:sp>
        <p:nvSpPr>
          <p:cNvPr id="7" name="Rectangle 6">
            <a:extLst>
              <a:ext uri="{FF2B5EF4-FFF2-40B4-BE49-F238E27FC236}">
                <a16:creationId xmlns:a16="http://schemas.microsoft.com/office/drawing/2014/main" id="{AE7BA758-12B7-5344-90E1-22A375FDB0B1}"/>
              </a:ext>
            </a:extLst>
          </p:cNvPr>
          <p:cNvSpPr/>
          <p:nvPr/>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8" name="Straight Connector 7">
            <a:extLst>
              <a:ext uri="{FF2B5EF4-FFF2-40B4-BE49-F238E27FC236}">
                <a16:creationId xmlns:a16="http://schemas.microsoft.com/office/drawing/2014/main" id="{73802C74-6E65-4E47-9ECD-3656EA988653}"/>
              </a:ext>
            </a:extLst>
          </p:cNvPr>
          <p:cNvCxnSpPr>
            <a:cxnSpLocks/>
          </p:cNvCxnSpPr>
          <p:nvPr/>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278198"/>
      </p:ext>
    </p:extLst>
  </p:cSld>
  <p:clrMapOvr>
    <a:masterClrMapping/>
  </p:clrMapOvr>
  <mc:AlternateContent xmlns:mc="http://schemas.openxmlformats.org/markup-compatibility/2006">
    <mc:Choice xmlns:p14="http://schemas.microsoft.com/office/powerpoint/2010/main" Requires="p14">
      <p:transition spd="slow" p14:dur="2000" advTm="2764"/>
    </mc:Choice>
    <mc:Fallback>
      <p:transition spd="slow" advTm="276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567599" y="857251"/>
            <a:ext cx="6318261" cy="4286250"/>
          </a:xfrm>
          <a:prstGeom prst="rect">
            <a:avLst/>
          </a:prstGeom>
        </p:spPr>
      </p:pic>
      <p:sp>
        <p:nvSpPr>
          <p:cNvPr id="4" name="Title 3"/>
          <p:cNvSpPr>
            <a:spLocks noGrp="1"/>
          </p:cNvSpPr>
          <p:nvPr>
            <p:ph type="title"/>
          </p:nvPr>
        </p:nvSpPr>
        <p:spPr/>
        <p:txBody>
          <a:bodyPr/>
          <a:lstStyle/>
          <a:p>
            <a:r>
              <a:rPr lang="en-US"/>
              <a:t>WaveRunner:  Deploy in Minutes</a:t>
            </a:r>
          </a:p>
        </p:txBody>
      </p:sp>
      <p:sp>
        <p:nvSpPr>
          <p:cNvPr id="5" name="Rounded Rectangle 4"/>
          <p:cNvSpPr/>
          <p:nvPr/>
        </p:nvSpPr>
        <p:spPr>
          <a:xfrm>
            <a:off x="3043825" y="1356193"/>
            <a:ext cx="263046" cy="469726"/>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276600" y="1758584"/>
            <a:ext cx="1676400" cy="228600"/>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Book" charset="0"/>
                <a:ea typeface="Avenir Book" charset="0"/>
                <a:cs typeface="Avenir Book" charset="0"/>
              </a:rPr>
              <a:t>Available Nodes</a:t>
            </a:r>
          </a:p>
        </p:txBody>
      </p:sp>
      <p:sp>
        <p:nvSpPr>
          <p:cNvPr id="8" name="Rounded Rectangle 7"/>
          <p:cNvSpPr/>
          <p:nvPr/>
        </p:nvSpPr>
        <p:spPr>
          <a:xfrm>
            <a:off x="7203994" y="1987184"/>
            <a:ext cx="263046" cy="279766"/>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582911" y="2219325"/>
            <a:ext cx="1676400" cy="228600"/>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Book" charset="0"/>
                <a:ea typeface="Avenir Book" charset="0"/>
                <a:cs typeface="Avenir Book" charset="0"/>
              </a:rPr>
              <a:t>Create TidalPod</a:t>
            </a:r>
          </a:p>
        </p:txBody>
      </p:sp>
      <p:sp>
        <p:nvSpPr>
          <p:cNvPr id="9" name="TextBox 8">
            <a:extLst>
              <a:ext uri="{FF2B5EF4-FFF2-40B4-BE49-F238E27FC236}">
                <a16:creationId xmlns:a16="http://schemas.microsoft.com/office/drawing/2014/main" id="{3F816955-EF1E-4541-9B7A-F35B076AD8E8}"/>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25</a:t>
            </a:r>
          </a:p>
        </p:txBody>
      </p:sp>
    </p:spTree>
    <p:custDataLst>
      <p:tags r:id="rId1"/>
    </p:custDataLst>
    <p:extLst>
      <p:ext uri="{BB962C8B-B14F-4D97-AF65-F5344CB8AC3E}">
        <p14:creationId xmlns:p14="http://schemas.microsoft.com/office/powerpoint/2010/main" val="3179806273"/>
      </p:ext>
    </p:extLst>
  </p:cSld>
  <p:clrMapOvr>
    <a:masterClrMapping/>
  </p:clrMapOvr>
  <mc:AlternateContent xmlns:mc="http://schemas.openxmlformats.org/markup-compatibility/2006">
    <mc:Choice xmlns:p14="http://schemas.microsoft.com/office/powerpoint/2010/main" Requires="p14">
      <p:transition spd="slow" p14:dur="2000" advTm="30761"/>
    </mc:Choice>
    <mc:Fallback>
      <p:transition spd="slow" advTm="30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3" grpId="1" animBg="1"/>
      <p:bldP spid="8" grpId="0" animBg="1"/>
      <p:bldP spid="8" grpId="1" animBg="1"/>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7599" y="857251"/>
            <a:ext cx="6318261" cy="428625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7208" y="1591056"/>
            <a:ext cx="2985513" cy="2985513"/>
          </a:xfrm>
          <a:prstGeom prst="rect">
            <a:avLst/>
          </a:prstGeom>
          <a:effectLst>
            <a:outerShdw blurRad="50800" dist="50800" dir="5400000" algn="ctr" rotWithShape="0">
              <a:srgbClr val="000000">
                <a:alpha val="30000"/>
              </a:srgbClr>
            </a:outerShdw>
          </a:effectLst>
        </p:spPr>
      </p:pic>
      <p:sp>
        <p:nvSpPr>
          <p:cNvPr id="4" name="Title 3"/>
          <p:cNvSpPr>
            <a:spLocks noGrp="1"/>
          </p:cNvSpPr>
          <p:nvPr>
            <p:ph type="title"/>
          </p:nvPr>
        </p:nvSpPr>
        <p:spPr/>
        <p:txBody>
          <a:bodyPr/>
          <a:lstStyle/>
          <a:p>
            <a:r>
              <a:rPr lang="en-US"/>
              <a:t>WaveRunner:  Deploy in Minutes</a:t>
            </a:r>
          </a:p>
        </p:txBody>
      </p:sp>
      <p:sp>
        <p:nvSpPr>
          <p:cNvPr id="9" name="TextBox 8"/>
          <p:cNvSpPr txBox="1"/>
          <p:nvPr/>
        </p:nvSpPr>
        <p:spPr>
          <a:xfrm>
            <a:off x="17794" y="1601333"/>
            <a:ext cx="1963406" cy="569387"/>
          </a:xfrm>
          <a:prstGeom prst="rect">
            <a:avLst/>
          </a:prstGeom>
          <a:noFill/>
        </p:spPr>
        <p:txBody>
          <a:bodyPr wrap="square" rtlCol="0">
            <a:spAutoFit/>
          </a:bodyPr>
          <a:lstStyle/>
          <a:p>
            <a:pPr algn="ctr"/>
            <a:r>
              <a:rPr lang="en-US" sz="1100" u="sng">
                <a:solidFill>
                  <a:schemeClr val="bg1"/>
                </a:solidFill>
                <a:latin typeface="Avenir Book" charset="0"/>
                <a:ea typeface="Avenir Book" charset="0"/>
                <a:cs typeface="Avenir Book" charset="0"/>
              </a:rPr>
              <a:t>EASY</a:t>
            </a:r>
          </a:p>
          <a:p>
            <a:pPr algn="ctr"/>
            <a:r>
              <a:rPr lang="en-US" sz="800" u="sng">
                <a:solidFill>
                  <a:schemeClr val="bg1"/>
                </a:solidFill>
                <a:latin typeface="Avenir Book" charset="0"/>
                <a:ea typeface="Avenir Book" charset="0"/>
                <a:cs typeface="Avenir Book" charset="0"/>
              </a:rPr>
              <a:t> </a:t>
            </a:r>
          </a:p>
          <a:p>
            <a:pPr marL="342900" indent="-342900">
              <a:buFont typeface="+mj-lt"/>
              <a:buAutoNum type="arabicPeriod"/>
            </a:pPr>
            <a:r>
              <a:rPr lang="en-US" sz="1200">
                <a:solidFill>
                  <a:schemeClr val="bg1"/>
                </a:solidFill>
                <a:latin typeface="Avenir Book" charset="0"/>
                <a:ea typeface="Avenir Book" charset="0"/>
                <a:cs typeface="Avenir Book" charset="0"/>
              </a:rPr>
              <a:t>Enter Name</a:t>
            </a:r>
          </a:p>
        </p:txBody>
      </p:sp>
      <p:sp>
        <p:nvSpPr>
          <p:cNvPr id="8" name="Rounded Rectangle 7"/>
          <p:cNvSpPr/>
          <p:nvPr/>
        </p:nvSpPr>
        <p:spPr>
          <a:xfrm>
            <a:off x="4190527" y="2459854"/>
            <a:ext cx="1909175" cy="188096"/>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466901" y="2585915"/>
            <a:ext cx="1901297" cy="547705"/>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Book" charset="0"/>
                <a:ea typeface="Avenir Book" charset="0"/>
                <a:cs typeface="Avenir Book" charset="0"/>
              </a:rPr>
              <a:t>Name Your Software Defined Server</a:t>
            </a:r>
          </a:p>
        </p:txBody>
      </p:sp>
      <p:sp>
        <p:nvSpPr>
          <p:cNvPr id="11" name="TextBox 10">
            <a:extLst>
              <a:ext uri="{FF2B5EF4-FFF2-40B4-BE49-F238E27FC236}">
                <a16:creationId xmlns:a16="http://schemas.microsoft.com/office/drawing/2014/main" id="{6C93F09F-CEC7-3141-AE00-ED8D163CC731}"/>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26</a:t>
            </a:r>
          </a:p>
        </p:txBody>
      </p:sp>
    </p:spTree>
    <p:extLst>
      <p:ext uri="{BB962C8B-B14F-4D97-AF65-F5344CB8AC3E}">
        <p14:creationId xmlns:p14="http://schemas.microsoft.com/office/powerpoint/2010/main" val="3876703631"/>
      </p:ext>
    </p:extLst>
  </p:cSld>
  <p:clrMapOvr>
    <a:masterClrMapping/>
  </p:clrMapOvr>
  <mc:AlternateContent xmlns:mc="http://schemas.openxmlformats.org/markup-compatibility/2006">
    <mc:Choice xmlns:p14="http://schemas.microsoft.com/office/powerpoint/2010/main" Requires="p14">
      <p:transition spd="slow" p14:dur="2000" advTm="11914"/>
    </mc:Choice>
    <mc:Fallback>
      <p:transition spd="slow" advTm="11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2CB5E-852B-DB4C-A8DA-20BBE4E84F8F}"/>
              </a:ext>
            </a:extLst>
          </p:cNvPr>
          <p:cNvSpPr>
            <a:spLocks noGrp="1"/>
          </p:cNvSpPr>
          <p:nvPr>
            <p:ph type="body" idx="1"/>
          </p:nvPr>
        </p:nvSpPr>
        <p:spPr>
          <a:xfrm>
            <a:off x="457200" y="1428750"/>
            <a:ext cx="8229600" cy="3048000"/>
          </a:xfrm>
        </p:spPr>
        <p:txBody>
          <a:bodyPr>
            <a:normAutofit/>
          </a:bodyPr>
          <a:lstStyle/>
          <a:p>
            <a:r>
              <a:rPr lang="en-US" dirty="0"/>
              <a:t>What </a:t>
            </a:r>
            <a:r>
              <a:rPr lang="en-US" i="1" dirty="0"/>
              <a:t>is</a:t>
            </a:r>
            <a:r>
              <a:rPr lang="en-US" dirty="0"/>
              <a:t> a Software-Defined Server (SDS)?</a:t>
            </a:r>
          </a:p>
          <a:p>
            <a:r>
              <a:rPr lang="en-US" dirty="0"/>
              <a:t>How does it work?</a:t>
            </a:r>
          </a:p>
          <a:p>
            <a:r>
              <a:rPr lang="en-US" dirty="0"/>
              <a:t>Running Containers on SDS</a:t>
            </a:r>
          </a:p>
          <a:p>
            <a:r>
              <a:rPr lang="en-US" dirty="0"/>
              <a:t>Reliability of SDS</a:t>
            </a:r>
          </a:p>
          <a:p>
            <a:r>
              <a:rPr lang="en-US" dirty="0"/>
              <a:t>Performance of SDS</a:t>
            </a:r>
          </a:p>
          <a:p>
            <a:r>
              <a:rPr lang="en-US" dirty="0"/>
              <a:t>Managing SDS</a:t>
            </a:r>
          </a:p>
          <a:p>
            <a:r>
              <a:rPr lang="en-US" dirty="0"/>
              <a:t>Further Reading</a:t>
            </a:r>
          </a:p>
        </p:txBody>
      </p:sp>
      <p:sp>
        <p:nvSpPr>
          <p:cNvPr id="3" name="Title 2">
            <a:extLst>
              <a:ext uri="{FF2B5EF4-FFF2-40B4-BE49-F238E27FC236}">
                <a16:creationId xmlns:a16="http://schemas.microsoft.com/office/drawing/2014/main" id="{46122709-58E4-0342-9C62-D7C001C5FFB6}"/>
              </a:ext>
            </a:extLst>
          </p:cNvPr>
          <p:cNvSpPr>
            <a:spLocks noGrp="1"/>
          </p:cNvSpPr>
          <p:nvPr>
            <p:ph type="title"/>
          </p:nvPr>
        </p:nvSpPr>
        <p:spPr/>
        <p:txBody>
          <a:bodyPr/>
          <a:lstStyle/>
          <a:p>
            <a:r>
              <a:rPr lang="en-US" dirty="0"/>
              <a:t>Outline</a:t>
            </a:r>
          </a:p>
        </p:txBody>
      </p:sp>
    </p:spTree>
    <p:custDataLst>
      <p:tags r:id="rId1"/>
    </p:custDataLst>
    <p:extLst>
      <p:ext uri="{BB962C8B-B14F-4D97-AF65-F5344CB8AC3E}">
        <p14:creationId xmlns:p14="http://schemas.microsoft.com/office/powerpoint/2010/main" val="1277396758"/>
      </p:ext>
    </p:extLst>
  </p:cSld>
  <p:clrMapOvr>
    <a:masterClrMapping/>
  </p:clrMapOvr>
  <p:transition spd="med" advTm="307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7599" y="857251"/>
            <a:ext cx="6318261" cy="4286250"/>
          </a:xfrm>
          <a:prstGeom prst="rect">
            <a:avLst/>
          </a:prstGeom>
        </p:spPr>
      </p:pic>
      <p:sp>
        <p:nvSpPr>
          <p:cNvPr id="4" name="Title 3"/>
          <p:cNvSpPr>
            <a:spLocks noGrp="1"/>
          </p:cNvSpPr>
          <p:nvPr>
            <p:ph type="title"/>
          </p:nvPr>
        </p:nvSpPr>
        <p:spPr/>
        <p:txBody>
          <a:bodyPr/>
          <a:lstStyle/>
          <a:p>
            <a:r>
              <a:rPr lang="en-US"/>
              <a:t>WaveRunner:  Deploy in Minutes</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7208" y="1591056"/>
            <a:ext cx="2985513" cy="2985513"/>
          </a:xfrm>
          <a:prstGeom prst="rect">
            <a:avLst/>
          </a:prstGeom>
          <a:effectLst>
            <a:outerShdw blurRad="50800" dist="50800" dir="5400000" algn="ctr" rotWithShape="0">
              <a:srgbClr val="000000">
                <a:alpha val="30000"/>
              </a:srgbClr>
            </a:outerShdw>
          </a:effectLst>
        </p:spPr>
      </p:pic>
      <p:sp>
        <p:nvSpPr>
          <p:cNvPr id="7" name="TextBox 6"/>
          <p:cNvSpPr txBox="1"/>
          <p:nvPr/>
        </p:nvSpPr>
        <p:spPr>
          <a:xfrm>
            <a:off x="17794" y="1601333"/>
            <a:ext cx="1963406" cy="754053"/>
          </a:xfrm>
          <a:prstGeom prst="rect">
            <a:avLst/>
          </a:prstGeom>
          <a:noFill/>
        </p:spPr>
        <p:txBody>
          <a:bodyPr wrap="square" rtlCol="0">
            <a:spAutoFit/>
          </a:bodyPr>
          <a:lstStyle/>
          <a:p>
            <a:pPr algn="ctr"/>
            <a:r>
              <a:rPr lang="en-US" sz="1100" u="sng">
                <a:solidFill>
                  <a:schemeClr val="bg1"/>
                </a:solidFill>
                <a:latin typeface="Avenir Book" charset="0"/>
                <a:ea typeface="Avenir Book" charset="0"/>
                <a:cs typeface="Avenir Book" charset="0"/>
              </a:rPr>
              <a:t>EASY</a:t>
            </a:r>
          </a:p>
          <a:p>
            <a:pPr algn="ctr"/>
            <a:r>
              <a:rPr lang="en-US" sz="800" u="sng">
                <a:solidFill>
                  <a:schemeClr val="bg1"/>
                </a:solidFill>
                <a:latin typeface="Avenir Book" charset="0"/>
                <a:ea typeface="Avenir Book" charset="0"/>
                <a:cs typeface="Avenir Book" charset="0"/>
              </a:rPr>
              <a:t> </a:t>
            </a:r>
          </a:p>
          <a:p>
            <a:pPr marL="342900" indent="-342900">
              <a:buFont typeface="+mj-lt"/>
              <a:buAutoNum type="arabicPeriod"/>
            </a:pPr>
            <a:r>
              <a:rPr lang="en-US" sz="1200">
                <a:solidFill>
                  <a:schemeClr val="bg1"/>
                </a:solidFill>
                <a:latin typeface="Avenir Book" charset="0"/>
                <a:ea typeface="Avenir Book" charset="0"/>
                <a:cs typeface="Avenir Book" charset="0"/>
              </a:rPr>
              <a:t>Enter Name</a:t>
            </a:r>
          </a:p>
          <a:p>
            <a:pPr marL="342900" indent="-342900">
              <a:buFont typeface="+mj-lt"/>
              <a:buAutoNum type="arabicPeriod"/>
            </a:pPr>
            <a:r>
              <a:rPr lang="en-US" sz="1200">
                <a:solidFill>
                  <a:schemeClr val="bg1"/>
                </a:solidFill>
                <a:latin typeface="Avenir Book" charset="0"/>
                <a:ea typeface="Avenir Book" charset="0"/>
                <a:cs typeface="Avenir Book" charset="0"/>
              </a:rPr>
              <a:t>Check Settings</a:t>
            </a:r>
          </a:p>
        </p:txBody>
      </p:sp>
      <p:sp>
        <p:nvSpPr>
          <p:cNvPr id="11" name="TextBox 10"/>
          <p:cNvSpPr txBox="1"/>
          <p:nvPr/>
        </p:nvSpPr>
        <p:spPr>
          <a:xfrm>
            <a:off x="17794" y="1601333"/>
            <a:ext cx="1963406" cy="569387"/>
          </a:xfrm>
          <a:prstGeom prst="rect">
            <a:avLst/>
          </a:prstGeom>
          <a:noFill/>
        </p:spPr>
        <p:txBody>
          <a:bodyPr wrap="square" rtlCol="0">
            <a:spAutoFit/>
          </a:bodyPr>
          <a:lstStyle/>
          <a:p>
            <a:pPr algn="ctr"/>
            <a:r>
              <a:rPr lang="en-US" sz="1100" u="sng">
                <a:solidFill>
                  <a:schemeClr val="bg1"/>
                </a:solidFill>
                <a:latin typeface="Avenir Book" charset="0"/>
                <a:ea typeface="Avenir Book" charset="0"/>
                <a:cs typeface="Avenir Book" charset="0"/>
              </a:rPr>
              <a:t>EASY</a:t>
            </a:r>
          </a:p>
          <a:p>
            <a:pPr algn="ctr"/>
            <a:r>
              <a:rPr lang="en-US" sz="800" u="sng">
                <a:solidFill>
                  <a:schemeClr val="bg1"/>
                </a:solidFill>
                <a:latin typeface="Avenir Book" charset="0"/>
                <a:ea typeface="Avenir Book" charset="0"/>
                <a:cs typeface="Avenir Book" charset="0"/>
              </a:rPr>
              <a:t> </a:t>
            </a:r>
          </a:p>
          <a:p>
            <a:pPr marL="342900" indent="-342900">
              <a:buFont typeface="+mj-lt"/>
              <a:buAutoNum type="arabicPeriod"/>
            </a:pPr>
            <a:r>
              <a:rPr lang="en-US" sz="1200">
                <a:solidFill>
                  <a:schemeClr val="bg1"/>
                </a:solidFill>
                <a:latin typeface="Avenir Book" charset="0"/>
                <a:ea typeface="Avenir Book" charset="0"/>
                <a:cs typeface="Avenir Book" charset="0"/>
              </a:rPr>
              <a:t>Enter Name</a:t>
            </a:r>
          </a:p>
        </p:txBody>
      </p:sp>
      <p:sp>
        <p:nvSpPr>
          <p:cNvPr id="13" name="Rounded Rectangle 12"/>
          <p:cNvSpPr/>
          <p:nvPr/>
        </p:nvSpPr>
        <p:spPr>
          <a:xfrm>
            <a:off x="4190527" y="2459854"/>
            <a:ext cx="1909175" cy="188096"/>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516475" y="4111176"/>
            <a:ext cx="2624197" cy="365574"/>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034968" y="4382882"/>
            <a:ext cx="1632601" cy="317389"/>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Book" charset="0"/>
                <a:ea typeface="Avenir Book" charset="0"/>
                <a:cs typeface="Avenir Book" charset="0"/>
              </a:rPr>
              <a:t>Check Settings</a:t>
            </a:r>
          </a:p>
        </p:txBody>
      </p:sp>
      <p:grpSp>
        <p:nvGrpSpPr>
          <p:cNvPr id="20" name="Group 19"/>
          <p:cNvGrpSpPr/>
          <p:nvPr/>
        </p:nvGrpSpPr>
        <p:grpSpPr>
          <a:xfrm>
            <a:off x="4190763" y="3186573"/>
            <a:ext cx="1067274" cy="210622"/>
            <a:chOff x="4190527" y="2975951"/>
            <a:chExt cx="1067274" cy="210622"/>
          </a:xfrm>
        </p:grpSpPr>
        <p:sp>
          <p:nvSpPr>
            <p:cNvPr id="2" name="Rectangle 1"/>
            <p:cNvSpPr/>
            <p:nvPr/>
          </p:nvSpPr>
          <p:spPr>
            <a:xfrm>
              <a:off x="4190527" y="2975951"/>
              <a:ext cx="1067274" cy="21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190527" y="3081262"/>
              <a:ext cx="10672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343400" y="3043162"/>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E5BB55E8-6C72-394F-AB1D-E1D12049FD6D}"/>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27</a:t>
            </a:r>
          </a:p>
        </p:txBody>
      </p:sp>
    </p:spTree>
    <p:custDataLst>
      <p:tags r:id="rId1"/>
    </p:custDataLst>
    <p:extLst>
      <p:ext uri="{BB962C8B-B14F-4D97-AF65-F5344CB8AC3E}">
        <p14:creationId xmlns:p14="http://schemas.microsoft.com/office/powerpoint/2010/main" val="2532527175"/>
      </p:ext>
    </p:extLst>
  </p:cSld>
  <p:clrMapOvr>
    <a:masterClrMapping/>
  </p:clrMapOvr>
  <mc:AlternateContent xmlns:mc="http://schemas.openxmlformats.org/markup-compatibility/2006">
    <mc:Choice xmlns:p14="http://schemas.microsoft.com/office/powerpoint/2010/main" Requires="p14">
      <p:transition spd="slow" p14:dur="2000" advTm="11013"/>
    </mc:Choice>
    <mc:Fallback>
      <p:transition spd="slow" advTm="11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7599" y="857251"/>
            <a:ext cx="6318261" cy="4286250"/>
          </a:xfrm>
          <a:prstGeom prst="rect">
            <a:avLst/>
          </a:prstGeom>
        </p:spPr>
      </p:pic>
      <p:sp>
        <p:nvSpPr>
          <p:cNvPr id="4" name="Title 3"/>
          <p:cNvSpPr>
            <a:spLocks noGrp="1"/>
          </p:cNvSpPr>
          <p:nvPr>
            <p:ph type="title"/>
          </p:nvPr>
        </p:nvSpPr>
        <p:spPr/>
        <p:txBody>
          <a:bodyPr/>
          <a:lstStyle/>
          <a:p>
            <a:r>
              <a:rPr lang="en-US"/>
              <a:t>WaveRunner:  Deploy in Minutes</a:t>
            </a: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7208" y="1591056"/>
            <a:ext cx="2985513" cy="2985513"/>
          </a:xfrm>
          <a:prstGeom prst="rect">
            <a:avLst/>
          </a:prstGeom>
          <a:effectLst>
            <a:outerShdw blurRad="50800" dist="50800" dir="5400000" algn="ctr" rotWithShape="0">
              <a:srgbClr val="000000">
                <a:alpha val="30000"/>
              </a:srgbClr>
            </a:outerShdw>
          </a:effectLst>
        </p:spPr>
      </p:pic>
      <p:sp>
        <p:nvSpPr>
          <p:cNvPr id="6" name="TextBox 5"/>
          <p:cNvSpPr txBox="1"/>
          <p:nvPr/>
        </p:nvSpPr>
        <p:spPr>
          <a:xfrm>
            <a:off x="17794" y="1601333"/>
            <a:ext cx="1963406" cy="938719"/>
          </a:xfrm>
          <a:prstGeom prst="rect">
            <a:avLst/>
          </a:prstGeom>
          <a:noFill/>
        </p:spPr>
        <p:txBody>
          <a:bodyPr wrap="square" rtlCol="0">
            <a:spAutoFit/>
          </a:bodyPr>
          <a:lstStyle/>
          <a:p>
            <a:pPr algn="ctr"/>
            <a:r>
              <a:rPr lang="en-US" sz="1100" u="sng">
                <a:solidFill>
                  <a:schemeClr val="bg1"/>
                </a:solidFill>
                <a:latin typeface="Avenir Book" charset="0"/>
                <a:ea typeface="Avenir Book" charset="0"/>
                <a:cs typeface="Avenir Book" charset="0"/>
              </a:rPr>
              <a:t>EASY</a:t>
            </a:r>
          </a:p>
          <a:p>
            <a:pPr algn="ctr"/>
            <a:r>
              <a:rPr lang="en-US" sz="800" u="sng">
                <a:solidFill>
                  <a:schemeClr val="bg1"/>
                </a:solidFill>
                <a:latin typeface="Avenir Book" charset="0"/>
                <a:ea typeface="Avenir Book" charset="0"/>
                <a:cs typeface="Avenir Book" charset="0"/>
              </a:rPr>
              <a:t> </a:t>
            </a:r>
          </a:p>
          <a:p>
            <a:pPr marL="342900" indent="-342900">
              <a:buFont typeface="+mj-lt"/>
              <a:buAutoNum type="arabicPeriod"/>
            </a:pPr>
            <a:r>
              <a:rPr lang="en-US" sz="1200">
                <a:solidFill>
                  <a:schemeClr val="bg1"/>
                </a:solidFill>
                <a:latin typeface="Avenir Book" charset="0"/>
                <a:ea typeface="Avenir Book" charset="0"/>
                <a:cs typeface="Avenir Book" charset="0"/>
              </a:rPr>
              <a:t>Enter Name</a:t>
            </a:r>
          </a:p>
          <a:p>
            <a:pPr marL="342900" indent="-342900">
              <a:buFont typeface="+mj-lt"/>
              <a:buAutoNum type="arabicPeriod"/>
            </a:pPr>
            <a:r>
              <a:rPr lang="en-US" sz="1200">
                <a:solidFill>
                  <a:schemeClr val="bg1"/>
                </a:solidFill>
                <a:latin typeface="Avenir Book" charset="0"/>
                <a:ea typeface="Avenir Book" charset="0"/>
                <a:cs typeface="Avenir Book" charset="0"/>
              </a:rPr>
              <a:t>Check Settings</a:t>
            </a:r>
          </a:p>
          <a:p>
            <a:pPr marL="342900" indent="-342900">
              <a:buFont typeface="+mj-lt"/>
              <a:buAutoNum type="arabicPeriod"/>
            </a:pPr>
            <a:r>
              <a:rPr lang="en-US" sz="1200">
                <a:solidFill>
                  <a:schemeClr val="bg1"/>
                </a:solidFill>
                <a:latin typeface="Avenir Book" charset="0"/>
                <a:ea typeface="Avenir Book" charset="0"/>
                <a:cs typeface="Avenir Book" charset="0"/>
              </a:rPr>
              <a:t>Click OK</a:t>
            </a:r>
          </a:p>
        </p:txBody>
      </p:sp>
      <p:sp>
        <p:nvSpPr>
          <p:cNvPr id="11" name="TextBox 10"/>
          <p:cNvSpPr txBox="1"/>
          <p:nvPr/>
        </p:nvSpPr>
        <p:spPr>
          <a:xfrm>
            <a:off x="17794" y="1601333"/>
            <a:ext cx="1963406" cy="754053"/>
          </a:xfrm>
          <a:prstGeom prst="rect">
            <a:avLst/>
          </a:prstGeom>
          <a:noFill/>
        </p:spPr>
        <p:txBody>
          <a:bodyPr wrap="square" rtlCol="0">
            <a:spAutoFit/>
          </a:bodyPr>
          <a:lstStyle/>
          <a:p>
            <a:pPr algn="ctr"/>
            <a:r>
              <a:rPr lang="en-US" sz="1100" u="sng">
                <a:solidFill>
                  <a:schemeClr val="bg1"/>
                </a:solidFill>
                <a:latin typeface="Avenir Book" charset="0"/>
                <a:ea typeface="Avenir Book" charset="0"/>
                <a:cs typeface="Avenir Book" charset="0"/>
              </a:rPr>
              <a:t>EASY</a:t>
            </a:r>
          </a:p>
          <a:p>
            <a:pPr algn="ctr"/>
            <a:r>
              <a:rPr lang="en-US" sz="800" u="sng">
                <a:solidFill>
                  <a:schemeClr val="bg1"/>
                </a:solidFill>
                <a:latin typeface="Avenir Book" charset="0"/>
                <a:ea typeface="Avenir Book" charset="0"/>
                <a:cs typeface="Avenir Book" charset="0"/>
              </a:rPr>
              <a:t> </a:t>
            </a:r>
          </a:p>
          <a:p>
            <a:pPr marL="342900" indent="-342900">
              <a:buFont typeface="+mj-lt"/>
              <a:buAutoNum type="arabicPeriod"/>
            </a:pPr>
            <a:r>
              <a:rPr lang="en-US" sz="1200">
                <a:solidFill>
                  <a:schemeClr val="bg1"/>
                </a:solidFill>
                <a:latin typeface="Avenir Book" charset="0"/>
                <a:ea typeface="Avenir Book" charset="0"/>
                <a:cs typeface="Avenir Book" charset="0"/>
              </a:rPr>
              <a:t>Enter Name</a:t>
            </a:r>
          </a:p>
          <a:p>
            <a:pPr marL="342900" indent="-342900">
              <a:buFont typeface="+mj-lt"/>
              <a:buAutoNum type="arabicPeriod"/>
            </a:pPr>
            <a:r>
              <a:rPr lang="en-US" sz="1200">
                <a:solidFill>
                  <a:schemeClr val="bg1"/>
                </a:solidFill>
                <a:latin typeface="Avenir Book" charset="0"/>
                <a:ea typeface="Avenir Book" charset="0"/>
                <a:cs typeface="Avenir Book" charset="0"/>
              </a:rPr>
              <a:t>Check Settings</a:t>
            </a:r>
          </a:p>
        </p:txBody>
      </p:sp>
      <p:sp>
        <p:nvSpPr>
          <p:cNvPr id="14" name="Rectangle 13"/>
          <p:cNvSpPr/>
          <p:nvPr/>
        </p:nvSpPr>
        <p:spPr>
          <a:xfrm>
            <a:off x="4190763" y="3186573"/>
            <a:ext cx="1067274" cy="21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190763" y="3291884"/>
            <a:ext cx="10672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343636" y="3253784"/>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74363" y="3391703"/>
            <a:ext cx="1632601" cy="317389"/>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Book" charset="0"/>
                <a:ea typeface="Avenir Book" charset="0"/>
                <a:cs typeface="Avenir Book" charset="0"/>
              </a:rPr>
              <a:t>Adjust the Slider</a:t>
            </a:r>
          </a:p>
        </p:txBody>
      </p:sp>
      <p:sp>
        <p:nvSpPr>
          <p:cNvPr id="19" name="Rounded Rectangle 18"/>
          <p:cNvSpPr/>
          <p:nvPr/>
        </p:nvSpPr>
        <p:spPr>
          <a:xfrm>
            <a:off x="3516475" y="4111176"/>
            <a:ext cx="2624197" cy="365574"/>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994681" y="4424401"/>
            <a:ext cx="1632601" cy="317389"/>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Book" charset="0"/>
                <a:ea typeface="Avenir Book" charset="0"/>
                <a:cs typeface="Avenir Book" charset="0"/>
              </a:rPr>
              <a:t>New Settings</a:t>
            </a:r>
          </a:p>
        </p:txBody>
      </p:sp>
      <p:sp>
        <p:nvSpPr>
          <p:cNvPr id="21" name="Rounded Rectangle 20"/>
          <p:cNvSpPr/>
          <p:nvPr/>
        </p:nvSpPr>
        <p:spPr>
          <a:xfrm>
            <a:off x="5533534" y="1987148"/>
            <a:ext cx="607138" cy="365574"/>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986252" y="2267537"/>
            <a:ext cx="1632601" cy="317389"/>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Book" charset="0"/>
                <a:ea typeface="Avenir Book" charset="0"/>
                <a:cs typeface="Avenir Book" charset="0"/>
              </a:rPr>
              <a:t>Click OK</a:t>
            </a:r>
          </a:p>
        </p:txBody>
      </p:sp>
      <p:sp>
        <p:nvSpPr>
          <p:cNvPr id="17" name="TextBox 16">
            <a:extLst>
              <a:ext uri="{FF2B5EF4-FFF2-40B4-BE49-F238E27FC236}">
                <a16:creationId xmlns:a16="http://schemas.microsoft.com/office/drawing/2014/main" id="{963A4130-FE5A-EA46-9FC2-69FAC2DB336E}"/>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28</a:t>
            </a:r>
          </a:p>
        </p:txBody>
      </p:sp>
    </p:spTree>
    <p:custDataLst>
      <p:tags r:id="rId1"/>
    </p:custDataLst>
    <p:extLst>
      <p:ext uri="{BB962C8B-B14F-4D97-AF65-F5344CB8AC3E}">
        <p14:creationId xmlns:p14="http://schemas.microsoft.com/office/powerpoint/2010/main" val="3522990987"/>
      </p:ext>
    </p:extLst>
  </p:cSld>
  <p:clrMapOvr>
    <a:masterClrMapping/>
  </p:clrMapOvr>
  <mc:AlternateContent xmlns:mc="http://schemas.openxmlformats.org/markup-compatibility/2006">
    <mc:Choice xmlns:p14="http://schemas.microsoft.com/office/powerpoint/2010/main" Requires="p14">
      <p:transition spd="slow" p14:dur="2000" advTm="9865"/>
    </mc:Choice>
    <mc:Fallback>
      <p:transition spd="slow" advTm="9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0" presetClass="path" presetSubtype="0" accel="50000" decel="50000" fill="hold" grpId="0" nodeType="withEffect">
                                  <p:stCondLst>
                                    <p:cond delay="0"/>
                                  </p:stCondLst>
                                  <p:childTnLst>
                                    <p:animMotion origin="layout" path="M 1.47451E-17 -3.45679E-6 L 0.05746 -3.45679E-6 " pathEditMode="relative" rAng="0" ptsTypes="AA">
                                      <p:cBhvr>
                                        <p:cTn id="9" dur="2000" fill="hold"/>
                                        <p:tgtEl>
                                          <p:spTgt spid="16"/>
                                        </p:tgtEl>
                                        <p:attrNameLst>
                                          <p:attrName>ppt_x</p:attrName>
                                          <p:attrName>ppt_y</p:attrName>
                                        </p:attrNameLst>
                                      </p:cBhvr>
                                      <p:rCtr x="3073" y="0"/>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par>
                                <p:cTn id="15" presetID="10"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8" grpId="0" animBg="1"/>
      <p:bldP spid="18" grpId="1" animBg="1"/>
      <p:bldP spid="19" grpId="0" animBg="1"/>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7597" y="857251"/>
            <a:ext cx="6318261" cy="4286250"/>
          </a:xfrm>
          <a:prstGeom prst="rect">
            <a:avLst/>
          </a:prstGeom>
        </p:spPr>
      </p:pic>
      <p:sp>
        <p:nvSpPr>
          <p:cNvPr id="4" name="Title 3"/>
          <p:cNvSpPr>
            <a:spLocks noGrp="1"/>
          </p:cNvSpPr>
          <p:nvPr>
            <p:ph type="title"/>
          </p:nvPr>
        </p:nvSpPr>
        <p:spPr/>
        <p:txBody>
          <a:bodyPr>
            <a:normAutofit/>
          </a:bodyPr>
          <a:lstStyle/>
          <a:p>
            <a:r>
              <a:rPr lang="en-US"/>
              <a:t>WaveRunner:  Deploy in Minutes</a:t>
            </a:r>
          </a:p>
        </p:txBody>
      </p:sp>
      <p:sp>
        <p:nvSpPr>
          <p:cNvPr id="6" name="Rounded Rectangle 5"/>
          <p:cNvSpPr/>
          <p:nvPr/>
        </p:nvSpPr>
        <p:spPr>
          <a:xfrm>
            <a:off x="2008349" y="3818382"/>
            <a:ext cx="1818809" cy="201168"/>
          </a:xfrm>
          <a:prstGeom prst="roundRect">
            <a:avLst/>
          </a:prstGeom>
          <a:noFill/>
          <a:ln w="127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918966"/>
            <a:ext cx="1632601" cy="317389"/>
          </a:xfrm>
          <a:prstGeom prst="roundRect">
            <a:avLst/>
          </a:prstGeom>
          <a:solidFill>
            <a:schemeClr val="tx2"/>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Book" charset="0"/>
                <a:ea typeface="Avenir Book" charset="0"/>
                <a:cs typeface="Avenir Book" charset="0"/>
              </a:rPr>
              <a:t>Deployed Server</a:t>
            </a:r>
          </a:p>
        </p:txBody>
      </p:sp>
      <p:sp>
        <p:nvSpPr>
          <p:cNvPr id="8" name="TextBox 7">
            <a:extLst>
              <a:ext uri="{FF2B5EF4-FFF2-40B4-BE49-F238E27FC236}">
                <a16:creationId xmlns:a16="http://schemas.microsoft.com/office/drawing/2014/main" id="{A25E8D4C-0857-4645-9B1B-1087D617C8AE}"/>
              </a:ext>
            </a:extLst>
          </p:cNvPr>
          <p:cNvSpPr txBox="1"/>
          <p:nvPr/>
        </p:nvSpPr>
        <p:spPr>
          <a:xfrm>
            <a:off x="0" y="4874986"/>
            <a:ext cx="325730"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29</a:t>
            </a:r>
          </a:p>
        </p:txBody>
      </p:sp>
    </p:spTree>
    <p:extLst>
      <p:ext uri="{BB962C8B-B14F-4D97-AF65-F5344CB8AC3E}">
        <p14:creationId xmlns:p14="http://schemas.microsoft.com/office/powerpoint/2010/main" val="1275300254"/>
      </p:ext>
    </p:extLst>
  </p:cSld>
  <p:clrMapOvr>
    <a:masterClrMapping/>
  </p:clrMapOvr>
  <mc:AlternateContent xmlns:mc="http://schemas.openxmlformats.org/markup-compatibility/2006">
    <mc:Choice xmlns:p14="http://schemas.microsoft.com/office/powerpoint/2010/main" Requires="p14">
      <p:transition spd="slow" p14:dur="2000" advTm="6636"/>
    </mc:Choice>
    <mc:Fallback>
      <p:transition spd="slow" advTm="6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FD1AA-2C64-9D4E-AF51-65DBE59C3063}"/>
              </a:ext>
            </a:extLst>
          </p:cNvPr>
          <p:cNvSpPr>
            <a:spLocks noGrp="1"/>
          </p:cNvSpPr>
          <p:nvPr>
            <p:ph type="body" idx="1"/>
          </p:nvPr>
        </p:nvSpPr>
        <p:spPr/>
        <p:txBody>
          <a:bodyPr>
            <a:normAutofit fontScale="92500" lnSpcReduction="20000"/>
          </a:bodyPr>
          <a:lstStyle/>
          <a:p>
            <a:r>
              <a:rPr lang="en-US" dirty="0"/>
              <a:t>If you are writing new applications:</a:t>
            </a:r>
          </a:p>
          <a:p>
            <a:pPr lvl="1"/>
            <a:r>
              <a:rPr lang="en-US" dirty="0"/>
              <a:t>Build, test, deploy on a single Linux server</a:t>
            </a:r>
          </a:p>
          <a:p>
            <a:pPr lvl="1"/>
            <a:r>
              <a:rPr lang="en-US" dirty="0"/>
              <a:t>As it grows, modify the server </a:t>
            </a:r>
            <a:r>
              <a:rPr lang="en-US" b="1" i="1" dirty="0"/>
              <a:t>not the app!</a:t>
            </a:r>
          </a:p>
          <a:p>
            <a:pPr lvl="1"/>
            <a:r>
              <a:rPr lang="en-US" dirty="0"/>
              <a:t>Run in the cloud, or deploy on-</a:t>
            </a:r>
            <a:r>
              <a:rPr lang="en-US" dirty="0" err="1"/>
              <a:t>prem</a:t>
            </a:r>
            <a:endParaRPr lang="en-US" dirty="0"/>
          </a:p>
          <a:p>
            <a:r>
              <a:rPr lang="en-US" dirty="0"/>
              <a:t>If you are running a legacy application:</a:t>
            </a:r>
          </a:p>
          <a:p>
            <a:pPr lvl="1"/>
            <a:r>
              <a:rPr lang="en-US" dirty="0"/>
              <a:t>Size the server you need to the current requirement</a:t>
            </a:r>
          </a:p>
          <a:p>
            <a:pPr lvl="1"/>
            <a:r>
              <a:rPr lang="en-US" dirty="0"/>
              <a:t>Run it on TidalScale, and let TidalScale manage scaling (up or down)</a:t>
            </a:r>
          </a:p>
          <a:p>
            <a:pPr lvl="1"/>
            <a:r>
              <a:rPr lang="en-US" dirty="0"/>
              <a:t>Save $$ by only using what you need, when you need it</a:t>
            </a:r>
          </a:p>
          <a:p>
            <a:pPr lvl="2"/>
            <a:r>
              <a:rPr lang="en-US" dirty="0"/>
              <a:t>On-</a:t>
            </a:r>
            <a:r>
              <a:rPr lang="en-US" dirty="0" err="1"/>
              <a:t>prem</a:t>
            </a:r>
            <a:r>
              <a:rPr lang="en-US" dirty="0"/>
              <a:t> or cloud</a:t>
            </a:r>
          </a:p>
          <a:p>
            <a:r>
              <a:rPr lang="en-US" dirty="0"/>
              <a:t>If you are running a licensed app:</a:t>
            </a:r>
          </a:p>
          <a:p>
            <a:pPr lvl="1"/>
            <a:r>
              <a:rPr lang="en-US" dirty="0"/>
              <a:t>Size the server appropriate to the needs of the app</a:t>
            </a:r>
          </a:p>
          <a:p>
            <a:pPr lvl="1"/>
            <a:r>
              <a:rPr lang="en-US" dirty="0"/>
              <a:t>License the SW only for what you need, when you need it</a:t>
            </a:r>
          </a:p>
        </p:txBody>
      </p:sp>
      <p:sp>
        <p:nvSpPr>
          <p:cNvPr id="3" name="Title 2">
            <a:extLst>
              <a:ext uri="{FF2B5EF4-FFF2-40B4-BE49-F238E27FC236}">
                <a16:creationId xmlns:a16="http://schemas.microsoft.com/office/drawing/2014/main" id="{B5AA0504-77A1-AE42-904D-97171113120C}"/>
              </a:ext>
            </a:extLst>
          </p:cNvPr>
          <p:cNvSpPr>
            <a:spLocks noGrp="1"/>
          </p:cNvSpPr>
          <p:nvPr>
            <p:ph type="title"/>
          </p:nvPr>
        </p:nvSpPr>
        <p:spPr/>
        <p:txBody>
          <a:bodyPr/>
          <a:lstStyle/>
          <a:p>
            <a:r>
              <a:rPr lang="en-US" dirty="0"/>
              <a:t>Saves Development and Deployment $$</a:t>
            </a:r>
          </a:p>
        </p:txBody>
      </p:sp>
      <p:sp>
        <p:nvSpPr>
          <p:cNvPr id="4" name="TextBox 3">
            <a:extLst>
              <a:ext uri="{FF2B5EF4-FFF2-40B4-BE49-F238E27FC236}">
                <a16:creationId xmlns:a16="http://schemas.microsoft.com/office/drawing/2014/main" id="{B29C83F9-73A0-634C-B856-123332ED2FFD}"/>
              </a:ext>
            </a:extLst>
          </p:cNvPr>
          <p:cNvSpPr txBox="1"/>
          <p:nvPr/>
        </p:nvSpPr>
        <p:spPr>
          <a:xfrm>
            <a:off x="0" y="4874986"/>
            <a:ext cx="381000" cy="246221"/>
          </a:xfrm>
          <a:prstGeom prst="rect">
            <a:avLst/>
          </a:prstGeom>
          <a:noFill/>
        </p:spPr>
        <p:txBody>
          <a:bodyPr wrap="square" rtlCol="0">
            <a:spAutoFit/>
          </a:bodyPr>
          <a:lstStyle/>
          <a:p>
            <a:r>
              <a:rPr lang="en-US" sz="1000" dirty="0">
                <a:latin typeface="Avenir" panose="02000503020000020003" pitchFamily="2" charset="0"/>
              </a:rPr>
              <a:t>30</a:t>
            </a:r>
          </a:p>
        </p:txBody>
      </p:sp>
    </p:spTree>
    <p:extLst>
      <p:ext uri="{BB962C8B-B14F-4D97-AF65-F5344CB8AC3E}">
        <p14:creationId xmlns:p14="http://schemas.microsoft.com/office/powerpoint/2010/main" val="3573426388"/>
      </p:ext>
    </p:extLst>
  </p:cSld>
  <p:clrMapOvr>
    <a:masterClrMapping/>
  </p:clrMapOvr>
  <p:transition spd="med" advTm="56332"/>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FD0D07-BDB8-744A-96C6-512F16236625}"/>
              </a:ext>
            </a:extLst>
          </p:cNvPr>
          <p:cNvSpPr>
            <a:spLocks noGrp="1"/>
          </p:cNvSpPr>
          <p:nvPr>
            <p:ph type="body" idx="1"/>
          </p:nvPr>
        </p:nvSpPr>
        <p:spPr>
          <a:xfrm>
            <a:off x="457200" y="1276350"/>
            <a:ext cx="8229600" cy="3200400"/>
          </a:xfrm>
        </p:spPr>
        <p:txBody>
          <a:bodyPr>
            <a:normAutofit/>
          </a:bodyPr>
          <a:lstStyle/>
          <a:p>
            <a:r>
              <a:rPr lang="en-US" dirty="0"/>
              <a:t>Blogs:  </a:t>
            </a:r>
          </a:p>
          <a:p>
            <a:pPr lvl="1"/>
            <a:r>
              <a:rPr lang="en-US" sz="1600" dirty="0">
                <a:hlinkClick r:id="rId2"/>
              </a:rPr>
              <a:t>Why Two Tech Legends Changed Their Minds About the Future of Computers</a:t>
            </a:r>
            <a:endParaRPr lang="en-US" sz="1600" dirty="0"/>
          </a:p>
          <a:p>
            <a:pPr lvl="1"/>
            <a:r>
              <a:rPr lang="en-US" sz="1600" dirty="0">
                <a:hlinkClick r:id="rId3"/>
              </a:rPr>
              <a:t>Containers and Software-Defined Servers:  A Win-Win</a:t>
            </a:r>
            <a:endParaRPr lang="en-US" sz="1600" dirty="0"/>
          </a:p>
          <a:p>
            <a:pPr>
              <a:spcBef>
                <a:spcPts val="1950"/>
              </a:spcBef>
            </a:pPr>
            <a:r>
              <a:rPr lang="en-US" dirty="0"/>
              <a:t>Articles:</a:t>
            </a:r>
          </a:p>
          <a:p>
            <a:pPr lvl="1"/>
            <a:r>
              <a:rPr lang="en-US" sz="1600" dirty="0">
                <a:hlinkClick r:id="rId4"/>
              </a:rPr>
              <a:t>Revisiting Scalable Coherent Shared Memory</a:t>
            </a:r>
            <a:r>
              <a:rPr lang="en-US" sz="1600" dirty="0"/>
              <a:t> (IEEE Computer 2018-01)</a:t>
            </a:r>
          </a:p>
          <a:p>
            <a:pPr lvl="1"/>
            <a:r>
              <a:rPr lang="en-US" sz="1600" dirty="0">
                <a:hlinkClick r:id="rId5"/>
              </a:rPr>
              <a:t>Scaling the Computer to the Problem:  Application Programming with Unlimited Memory</a:t>
            </a:r>
            <a:r>
              <a:rPr lang="en-US" sz="1600" dirty="0"/>
              <a:t> (IEEE Computer 2017-08)</a:t>
            </a:r>
          </a:p>
          <a:p>
            <a:pPr>
              <a:spcBef>
                <a:spcPts val="1950"/>
              </a:spcBef>
            </a:pPr>
            <a:r>
              <a:rPr lang="en-US" dirty="0"/>
              <a:t>Website:</a:t>
            </a:r>
          </a:p>
          <a:p>
            <a:pPr lvl="1"/>
            <a:r>
              <a:rPr lang="en-US" sz="1600" dirty="0">
                <a:hlinkClick r:id="rId6"/>
              </a:rPr>
              <a:t>www.TidalScale.com</a:t>
            </a:r>
            <a:endParaRPr lang="en-US" sz="1600" dirty="0"/>
          </a:p>
        </p:txBody>
      </p:sp>
      <p:sp>
        <p:nvSpPr>
          <p:cNvPr id="2" name="Title 1">
            <a:extLst>
              <a:ext uri="{FF2B5EF4-FFF2-40B4-BE49-F238E27FC236}">
                <a16:creationId xmlns:a16="http://schemas.microsoft.com/office/drawing/2014/main" id="{12359661-130D-3342-8944-669EC50B7586}"/>
              </a:ext>
            </a:extLst>
          </p:cNvPr>
          <p:cNvSpPr>
            <a:spLocks noGrp="1"/>
          </p:cNvSpPr>
          <p:nvPr>
            <p:ph type="title"/>
          </p:nvPr>
        </p:nvSpPr>
        <p:spPr/>
        <p:txBody>
          <a:bodyPr/>
          <a:lstStyle/>
          <a:p>
            <a:r>
              <a:rPr lang="en-US" dirty="0"/>
              <a:t>For Further Reading</a:t>
            </a:r>
          </a:p>
        </p:txBody>
      </p:sp>
      <p:sp>
        <p:nvSpPr>
          <p:cNvPr id="5" name="TextBox 4">
            <a:extLst>
              <a:ext uri="{FF2B5EF4-FFF2-40B4-BE49-F238E27FC236}">
                <a16:creationId xmlns:a16="http://schemas.microsoft.com/office/drawing/2014/main" id="{B4B505B6-EBA9-A049-8CCE-A262D0CEDC24}"/>
              </a:ext>
            </a:extLst>
          </p:cNvPr>
          <p:cNvSpPr txBox="1"/>
          <p:nvPr/>
        </p:nvSpPr>
        <p:spPr>
          <a:xfrm>
            <a:off x="0" y="4874986"/>
            <a:ext cx="325730" cy="246221"/>
          </a:xfrm>
          <a:prstGeom prst="rect">
            <a:avLst/>
          </a:prstGeom>
          <a:noFill/>
        </p:spPr>
        <p:txBody>
          <a:bodyPr wrap="none" rtlCol="0">
            <a:spAutoFit/>
          </a:bodyPr>
          <a:lstStyle/>
          <a:p>
            <a:r>
              <a:rPr lang="en-US" sz="1000" dirty="0">
                <a:latin typeface="Avenir" panose="02000503020000020003" pitchFamily="2" charset="0"/>
              </a:rPr>
              <a:t>31</a:t>
            </a:r>
          </a:p>
        </p:txBody>
      </p:sp>
    </p:spTree>
    <p:extLst>
      <p:ext uri="{BB962C8B-B14F-4D97-AF65-F5344CB8AC3E}">
        <p14:creationId xmlns:p14="http://schemas.microsoft.com/office/powerpoint/2010/main" val="699788679"/>
      </p:ext>
    </p:extLst>
  </p:cSld>
  <p:clrMapOvr>
    <a:masterClrMapping/>
  </p:clrMapOvr>
  <p:transition spd="med" advTm="6708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Slide Number Placeholder 5"/>
          <p:cNvSpPr txBox="1">
            <a:spLocks noGrp="1"/>
          </p:cNvSpPr>
          <p:nvPr>
            <p:ph type="sldNum" sz="quarter" idx="4294967295"/>
          </p:nvPr>
        </p:nvSpPr>
        <p:spPr>
          <a:xfrm>
            <a:off x="8910750" y="-31727"/>
            <a:ext cx="245403"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pic>
        <p:nvPicPr>
          <p:cNvPr id="1218" name="Picture 4" descr="Picture 4"/>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30000"/>
                    </a14:imgEffect>
                  </a14:imgLayer>
                </a14:imgProps>
              </a:ext>
            </a:extLst>
          </a:blip>
          <a:stretch>
            <a:fillRect/>
          </a:stretch>
        </p:blipFill>
        <p:spPr>
          <a:xfrm>
            <a:off x="0" y="0"/>
            <a:ext cx="9144000" cy="5192889"/>
          </a:xfrm>
          <a:prstGeom prst="rect">
            <a:avLst/>
          </a:prstGeom>
          <a:ln w="12700">
            <a:miter lim="400000"/>
          </a:ln>
        </p:spPr>
      </p:pic>
      <p:sp>
        <p:nvSpPr>
          <p:cNvPr id="1222" name="Rectangle 9"/>
          <p:cNvSpPr txBox="1"/>
          <p:nvPr/>
        </p:nvSpPr>
        <p:spPr>
          <a:xfrm>
            <a:off x="3121880" y="2251798"/>
            <a:ext cx="2504116" cy="7294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nSpc>
                <a:spcPct val="120000"/>
              </a:lnSpc>
              <a:defRPr sz="2800">
                <a:solidFill>
                  <a:schemeClr val="accent2">
                    <a:lumOff val="5098"/>
                  </a:schemeClr>
                </a:solidFill>
              </a:defRPr>
            </a:lvl1pPr>
          </a:lstStyle>
          <a:p>
            <a:pPr algn="ctr"/>
            <a:r>
              <a:rPr sz="3600" b="1" dirty="0">
                <a:latin typeface="Avenir Book" charset="0"/>
                <a:ea typeface="Avenir Book" charset="0"/>
                <a:cs typeface="Avenir Book" charset="0"/>
              </a:rPr>
              <a:t>Thank You</a:t>
            </a:r>
          </a:p>
        </p:txBody>
      </p:sp>
      <p:pic>
        <p:nvPicPr>
          <p:cNvPr id="6" name="Picture 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1344" y="24620"/>
            <a:ext cx="1108445" cy="187494"/>
          </a:xfrm>
          <a:prstGeom prst="rect">
            <a:avLst/>
          </a:prstGeom>
        </p:spPr>
      </p:pic>
      <p:sp>
        <p:nvSpPr>
          <p:cNvPr id="7" name="Rectangle 9">
            <a:extLst>
              <a:ext uri="{FF2B5EF4-FFF2-40B4-BE49-F238E27FC236}">
                <a16:creationId xmlns:a16="http://schemas.microsoft.com/office/drawing/2014/main" id="{28BDD585-91F3-CD49-9322-D1F965C7E67C}"/>
              </a:ext>
            </a:extLst>
          </p:cNvPr>
          <p:cNvSpPr txBox="1"/>
          <p:nvPr/>
        </p:nvSpPr>
        <p:spPr>
          <a:xfrm>
            <a:off x="1319789" y="3712619"/>
            <a:ext cx="6108299" cy="5355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r">
              <a:lnSpc>
                <a:spcPct val="120000"/>
              </a:lnSpc>
              <a:defRPr sz="2800">
                <a:solidFill>
                  <a:schemeClr val="accent2">
                    <a:lumOff val="5098"/>
                  </a:schemeClr>
                </a:solidFill>
              </a:defRPr>
            </a:lvl1pPr>
          </a:lstStyle>
          <a:p>
            <a:pPr algn="ctr"/>
            <a:r>
              <a:rPr lang="en-US" sz="2400" b="1" dirty="0" err="1">
                <a:latin typeface="Avenir Book" charset="0"/>
                <a:ea typeface="Avenir Book" charset="0"/>
                <a:cs typeface="Avenir Book" charset="0"/>
              </a:rPr>
              <a:t>ike.nassi@tidalscale.com</a:t>
            </a:r>
            <a:endParaRPr sz="2400" b="1" dirty="0">
              <a:latin typeface="Avenir Book" charset="0"/>
              <a:ea typeface="Avenir Book" charset="0"/>
              <a:cs typeface="Avenir Book" charset="0"/>
            </a:endParaRPr>
          </a:p>
        </p:txBody>
      </p:sp>
    </p:spTree>
    <p:extLst>
      <p:ext uri="{BB962C8B-B14F-4D97-AF65-F5344CB8AC3E}">
        <p14:creationId xmlns:p14="http://schemas.microsoft.com/office/powerpoint/2010/main" val="2412328418"/>
      </p:ext>
    </p:extLst>
  </p:cSld>
  <p:clrMapOvr>
    <a:masterClrMapping/>
  </p:clrMapOvr>
  <mc:AlternateContent xmlns:mc="http://schemas.openxmlformats.org/markup-compatibility/2006">
    <mc:Choice xmlns:p14="http://schemas.microsoft.com/office/powerpoint/2010/main" Requires="p14">
      <p:transition spd="slow" p14:dur="2000" advTm="4562"/>
    </mc:Choice>
    <mc:Fallback>
      <p:transition spd="slow" advTm="45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13FD8924-AD1B-F245-A72B-0870FE1D2369}"/>
              </a:ext>
            </a:extLst>
          </p:cNvPr>
          <p:cNvSpPr/>
          <p:nvPr/>
        </p:nvSpPr>
        <p:spPr>
          <a:xfrm>
            <a:off x="0" y="-1"/>
            <a:ext cx="9144000" cy="3497404"/>
          </a:xfrm>
          <a:prstGeom prst="rect">
            <a:avLst/>
          </a:prstGeom>
          <a:solidFill>
            <a:schemeClr val="accent1">
              <a:alpha val="77000"/>
            </a:schemeClr>
          </a:solidFill>
          <a:ln w="12700">
            <a:miter lim="400000"/>
          </a:ln>
        </p:spPr>
        <p:txBody>
          <a:bodyPr lIns="45719" rIns="45719" anchor="ctr"/>
          <a:lstStyle/>
          <a:p>
            <a:pPr algn="ctr">
              <a:defRPr>
                <a:solidFill>
                  <a:schemeClr val="accent2">
                    <a:lumOff val="5098"/>
                  </a:schemeClr>
                </a:solidFill>
              </a:defRPr>
            </a:pPr>
            <a:endParaRPr/>
          </a:p>
        </p:txBody>
      </p:sp>
      <p:sp>
        <p:nvSpPr>
          <p:cNvPr id="4" name="Content Placeholder 3">
            <a:extLst>
              <a:ext uri="{FF2B5EF4-FFF2-40B4-BE49-F238E27FC236}">
                <a16:creationId xmlns:a16="http://schemas.microsoft.com/office/drawing/2014/main" id="{3011BE32-745D-4B40-B1C0-39609A700DBC}"/>
              </a:ext>
            </a:extLst>
          </p:cNvPr>
          <p:cNvSpPr>
            <a:spLocks noGrp="1"/>
          </p:cNvSpPr>
          <p:nvPr>
            <p:ph idx="1"/>
          </p:nvPr>
        </p:nvSpPr>
        <p:spPr/>
        <p:txBody>
          <a:bodyPr/>
          <a:lstStyle/>
          <a:p>
            <a:r>
              <a:rPr lang="en-US"/>
              <a:t>What is a Software Defined Server?</a:t>
            </a:r>
          </a:p>
        </p:txBody>
      </p:sp>
      <p:sp>
        <p:nvSpPr>
          <p:cNvPr id="5" name="TextBox 4">
            <a:extLst>
              <a:ext uri="{FF2B5EF4-FFF2-40B4-BE49-F238E27FC236}">
                <a16:creationId xmlns:a16="http://schemas.microsoft.com/office/drawing/2014/main" id="{3EE36D5A-9DC8-564D-ACE0-55FD06BED47F}"/>
              </a:ext>
            </a:extLst>
          </p:cNvPr>
          <p:cNvSpPr txBox="1"/>
          <p:nvPr/>
        </p:nvSpPr>
        <p:spPr>
          <a:xfrm>
            <a:off x="0" y="4874986"/>
            <a:ext cx="255198" cy="246221"/>
          </a:xfrm>
          <a:prstGeom prst="rect">
            <a:avLst/>
          </a:prstGeom>
          <a:noFill/>
        </p:spPr>
        <p:txBody>
          <a:bodyPr wrap="none" rtlCol="0">
            <a:spAutoFit/>
          </a:bodyPr>
          <a:lstStyle/>
          <a:p>
            <a:r>
              <a:rPr lang="en-US" sz="1000" dirty="0">
                <a:latin typeface="Avenir" panose="02000503020000020003" pitchFamily="2" charset="0"/>
              </a:rPr>
              <a:t>2</a:t>
            </a:r>
          </a:p>
        </p:txBody>
      </p:sp>
      <p:sp>
        <p:nvSpPr>
          <p:cNvPr id="6" name="TextBox 5">
            <a:extLst>
              <a:ext uri="{FF2B5EF4-FFF2-40B4-BE49-F238E27FC236}">
                <a16:creationId xmlns:a16="http://schemas.microsoft.com/office/drawing/2014/main" id="{2B43335F-0B8C-3647-BF42-ACBAC6D49F18}"/>
              </a:ext>
            </a:extLst>
          </p:cNvPr>
          <p:cNvSpPr txBox="1"/>
          <p:nvPr/>
        </p:nvSpPr>
        <p:spPr>
          <a:xfrm>
            <a:off x="120519" y="57150"/>
            <a:ext cx="3079881" cy="400110"/>
          </a:xfrm>
          <a:prstGeom prst="rect">
            <a:avLst/>
          </a:prstGeom>
          <a:noFill/>
        </p:spPr>
        <p:txBody>
          <a:bodyPr wrap="none" rtlCol="0">
            <a:spAutoFit/>
          </a:bodyPr>
          <a:lstStyle/>
          <a:p>
            <a:pPr algn="r"/>
            <a:r>
              <a:rPr lang="en-US" sz="2000" dirty="0">
                <a:solidFill>
                  <a:schemeClr val="bg1">
                    <a:lumMod val="75000"/>
                  </a:schemeClr>
                </a:solidFill>
                <a:latin typeface="Avenir Book" charset="0"/>
                <a:ea typeface="Avenir Book" charset="0"/>
                <a:cs typeface="Avenir Book" charset="0"/>
              </a:rPr>
              <a:t>Software-Defined Servers</a:t>
            </a:r>
          </a:p>
        </p:txBody>
      </p:sp>
      <p:sp>
        <p:nvSpPr>
          <p:cNvPr id="7" name="Rectangle 6">
            <a:extLst>
              <a:ext uri="{FF2B5EF4-FFF2-40B4-BE49-F238E27FC236}">
                <a16:creationId xmlns:a16="http://schemas.microsoft.com/office/drawing/2014/main" id="{AE7BA758-12B7-5344-90E1-22A375FDB0B1}"/>
              </a:ext>
            </a:extLst>
          </p:cNvPr>
          <p:cNvSpPr/>
          <p:nvPr/>
        </p:nvSpPr>
        <p:spPr>
          <a:xfrm>
            <a:off x="1366244" y="438150"/>
            <a:ext cx="1834156" cy="253916"/>
          </a:xfrm>
          <a:prstGeom prst="rect">
            <a:avLst/>
          </a:prstGeom>
        </p:spPr>
        <p:txBody>
          <a:bodyPr wrap="none">
            <a:spAutoFit/>
          </a:bodyPr>
          <a:lstStyle/>
          <a:p>
            <a:pPr algn="r"/>
            <a:r>
              <a:rPr lang="en-US" sz="1050" dirty="0">
                <a:solidFill>
                  <a:schemeClr val="bg1">
                    <a:lumMod val="75000"/>
                  </a:schemeClr>
                </a:solidFill>
                <a:latin typeface="Avenir Book" charset="0"/>
                <a:ea typeface="Avenir Book" charset="0"/>
                <a:cs typeface="Avenir Book" charset="0"/>
              </a:rPr>
              <a:t>Faster Results – Lower Cost</a:t>
            </a:r>
          </a:p>
        </p:txBody>
      </p:sp>
      <p:cxnSp>
        <p:nvCxnSpPr>
          <p:cNvPr id="8" name="Straight Connector 7">
            <a:extLst>
              <a:ext uri="{FF2B5EF4-FFF2-40B4-BE49-F238E27FC236}">
                <a16:creationId xmlns:a16="http://schemas.microsoft.com/office/drawing/2014/main" id="{73802C74-6E65-4E47-9ECD-3656EA988653}"/>
              </a:ext>
            </a:extLst>
          </p:cNvPr>
          <p:cNvCxnSpPr>
            <a:cxnSpLocks/>
          </p:cNvCxnSpPr>
          <p:nvPr/>
        </p:nvCxnSpPr>
        <p:spPr>
          <a:xfrm flipH="1">
            <a:off x="297415" y="413870"/>
            <a:ext cx="2902985" cy="2428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56328"/>
      </p:ext>
    </p:extLst>
  </p:cSld>
  <p:clrMapOvr>
    <a:masterClrMapping/>
  </p:clrMapOvr>
  <mc:AlternateContent xmlns:mc="http://schemas.openxmlformats.org/markup-compatibility/2006">
    <mc:Choice xmlns:p14="http://schemas.microsoft.com/office/powerpoint/2010/main" Requires="p14">
      <p:transition spd="slow" p14:dur="2000" advTm="2911"/>
    </mc:Choice>
    <mc:Fallback>
      <p:transition spd="slow" advTm="29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856845"/>
            <a:ext cx="6494865" cy="4349369"/>
          </a:xfrm>
          <a:prstGeom prst="rect">
            <a:avLst/>
          </a:prstGeom>
        </p:spPr>
      </p:pic>
      <p:sp>
        <p:nvSpPr>
          <p:cNvPr id="12" name="Title 11"/>
          <p:cNvSpPr>
            <a:spLocks noGrp="1"/>
          </p:cNvSpPr>
          <p:nvPr>
            <p:ph type="title"/>
          </p:nvPr>
        </p:nvSpPr>
        <p:spPr/>
        <p:txBody>
          <a:bodyPr/>
          <a:lstStyle/>
          <a:p>
            <a:r>
              <a:rPr lang="en-US"/>
              <a:t>TidalScale: Software-Defined Servers</a:t>
            </a:r>
          </a:p>
        </p:txBody>
      </p:sp>
      <p:sp>
        <p:nvSpPr>
          <p:cNvPr id="2" name="TextBox 1"/>
          <p:cNvSpPr txBox="1"/>
          <p:nvPr/>
        </p:nvSpPr>
        <p:spPr>
          <a:xfrm>
            <a:off x="2693504" y="-178904"/>
            <a:ext cx="184731" cy="292388"/>
          </a:xfrm>
          <a:prstGeom prst="rect">
            <a:avLst/>
          </a:prstGeom>
          <a:noFill/>
        </p:spPr>
        <p:txBody>
          <a:bodyPr wrap="none" rtlCol="0">
            <a:spAutoFit/>
          </a:bodyPr>
          <a:lstStyle/>
          <a:p>
            <a:endParaRPr lang="en-US"/>
          </a:p>
        </p:txBody>
      </p:sp>
      <p:grpSp>
        <p:nvGrpSpPr>
          <p:cNvPr id="7" name="Group 6"/>
          <p:cNvGrpSpPr/>
          <p:nvPr/>
        </p:nvGrpSpPr>
        <p:grpSpPr>
          <a:xfrm>
            <a:off x="15396" y="1204329"/>
            <a:ext cx="2393004" cy="4053191"/>
            <a:chOff x="15396" y="1204329"/>
            <a:chExt cx="2393004" cy="4053191"/>
          </a:xfrm>
        </p:grpSpPr>
        <p:sp>
          <p:nvSpPr>
            <p:cNvPr id="49" name="Freeform 48"/>
            <p:cNvSpPr/>
            <p:nvPr/>
          </p:nvSpPr>
          <p:spPr>
            <a:xfrm>
              <a:off x="15396" y="1204329"/>
              <a:ext cx="2198451" cy="596629"/>
            </a:xfrm>
            <a:custGeom>
              <a:avLst/>
              <a:gdLst>
                <a:gd name="connsiteX0" fmla="*/ 6485 w 2198451"/>
                <a:gd name="connsiteY0" fmla="*/ 0 h 596629"/>
                <a:gd name="connsiteX1" fmla="*/ 2185481 w 2198451"/>
                <a:gd name="connsiteY1" fmla="*/ 363166 h 596629"/>
                <a:gd name="connsiteX2" fmla="*/ 2198451 w 2198451"/>
                <a:gd name="connsiteY2" fmla="*/ 596629 h 596629"/>
                <a:gd name="connsiteX3" fmla="*/ 0 w 2198451"/>
                <a:gd name="connsiteY3" fmla="*/ 265889 h 596629"/>
                <a:gd name="connsiteX4" fmla="*/ 6485 w 2198451"/>
                <a:gd name="connsiteY4" fmla="*/ 0 h 5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451" h="596629">
                  <a:moveTo>
                    <a:pt x="6485" y="0"/>
                  </a:moveTo>
                  <a:lnTo>
                    <a:pt x="2185481" y="363166"/>
                  </a:lnTo>
                  <a:lnTo>
                    <a:pt x="2198451" y="596629"/>
                  </a:lnTo>
                  <a:lnTo>
                    <a:pt x="0" y="265889"/>
                  </a:lnTo>
                  <a:lnTo>
                    <a:pt x="6485"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447"/>
            <p:cNvSpPr/>
            <p:nvPr/>
          </p:nvSpPr>
          <p:spPr>
            <a:xfrm>
              <a:off x="15396" y="1573980"/>
              <a:ext cx="2230876" cy="713361"/>
            </a:xfrm>
            <a:custGeom>
              <a:avLst/>
              <a:gdLst>
                <a:gd name="connsiteX0" fmla="*/ 0 w 2230876"/>
                <a:gd name="connsiteY0" fmla="*/ 0 h 713361"/>
                <a:gd name="connsiteX1" fmla="*/ 2211421 w 2230876"/>
                <a:gd name="connsiteY1" fmla="*/ 311285 h 713361"/>
                <a:gd name="connsiteX2" fmla="*/ 2230876 w 2230876"/>
                <a:gd name="connsiteY2" fmla="*/ 713361 h 713361"/>
                <a:gd name="connsiteX3" fmla="*/ 6485 w 2230876"/>
                <a:gd name="connsiteY3" fmla="*/ 570689 h 713361"/>
                <a:gd name="connsiteX4" fmla="*/ 0 w 2230876"/>
                <a:gd name="connsiteY4" fmla="*/ 0 h 71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876" h="713361">
                  <a:moveTo>
                    <a:pt x="0" y="0"/>
                  </a:moveTo>
                  <a:lnTo>
                    <a:pt x="2211421" y="311285"/>
                  </a:lnTo>
                  <a:lnTo>
                    <a:pt x="2230876" y="713361"/>
                  </a:lnTo>
                  <a:lnTo>
                    <a:pt x="6485" y="570689"/>
                  </a:lnTo>
                  <a:cubicBezTo>
                    <a:pt x="4323" y="380459"/>
                    <a:pt x="2162" y="190230"/>
                    <a:pt x="0" y="0"/>
                  </a:cubicBez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448"/>
            <p:cNvSpPr/>
            <p:nvPr/>
          </p:nvSpPr>
          <p:spPr>
            <a:xfrm>
              <a:off x="15396" y="2871001"/>
              <a:ext cx="2315183" cy="979251"/>
            </a:xfrm>
            <a:custGeom>
              <a:avLst/>
              <a:gdLst>
                <a:gd name="connsiteX0" fmla="*/ 6485 w 2315183"/>
                <a:gd name="connsiteY0" fmla="*/ 0 h 979251"/>
                <a:gd name="connsiteX1" fmla="*/ 2256817 w 2315183"/>
                <a:gd name="connsiteY1" fmla="*/ 25940 h 979251"/>
                <a:gd name="connsiteX2" fmla="*/ 2315183 w 2315183"/>
                <a:gd name="connsiteY2" fmla="*/ 836579 h 979251"/>
                <a:gd name="connsiteX3" fmla="*/ 0 w 2315183"/>
                <a:gd name="connsiteY3" fmla="*/ 979251 h 979251"/>
                <a:gd name="connsiteX4" fmla="*/ 6485 w 2315183"/>
                <a:gd name="connsiteY4" fmla="*/ 0 h 97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83" h="979251">
                  <a:moveTo>
                    <a:pt x="6485" y="0"/>
                  </a:moveTo>
                  <a:lnTo>
                    <a:pt x="2256817" y="25940"/>
                  </a:lnTo>
                  <a:lnTo>
                    <a:pt x="2315183" y="836579"/>
                  </a:lnTo>
                  <a:lnTo>
                    <a:pt x="0" y="979251"/>
                  </a:lnTo>
                  <a:cubicBezTo>
                    <a:pt x="2162" y="652834"/>
                    <a:pt x="4323" y="326417"/>
                    <a:pt x="6485" y="0"/>
                  </a:cubicBez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449"/>
            <p:cNvSpPr/>
            <p:nvPr/>
          </p:nvSpPr>
          <p:spPr>
            <a:xfrm>
              <a:off x="21881" y="3966984"/>
              <a:ext cx="2386519" cy="1290536"/>
            </a:xfrm>
            <a:custGeom>
              <a:avLst/>
              <a:gdLst>
                <a:gd name="connsiteX0" fmla="*/ 0 w 2386519"/>
                <a:gd name="connsiteY0" fmla="*/ 214008 h 1290536"/>
                <a:gd name="connsiteX1" fmla="*/ 2315183 w 2386519"/>
                <a:gd name="connsiteY1" fmla="*/ 0 h 1290536"/>
                <a:gd name="connsiteX2" fmla="*/ 2386519 w 2386519"/>
                <a:gd name="connsiteY2" fmla="*/ 1277566 h 1290536"/>
                <a:gd name="connsiteX3" fmla="*/ 0 w 2386519"/>
                <a:gd name="connsiteY3" fmla="*/ 1290536 h 1290536"/>
                <a:gd name="connsiteX4" fmla="*/ 0 w 2386519"/>
                <a:gd name="connsiteY4" fmla="*/ 214008 h 129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519" h="1290536">
                  <a:moveTo>
                    <a:pt x="0" y="214008"/>
                  </a:moveTo>
                  <a:lnTo>
                    <a:pt x="2315183" y="0"/>
                  </a:lnTo>
                  <a:lnTo>
                    <a:pt x="2386519" y="1277566"/>
                  </a:lnTo>
                  <a:lnTo>
                    <a:pt x="0" y="1290536"/>
                  </a:lnTo>
                  <a:lnTo>
                    <a:pt x="0" y="214008"/>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917634" y="898888"/>
            <a:ext cx="914400" cy="4003158"/>
            <a:chOff x="5917634" y="898888"/>
            <a:chExt cx="914400" cy="4003158"/>
          </a:xfrm>
        </p:grpSpPr>
        <p:sp>
          <p:nvSpPr>
            <p:cNvPr id="472" name="Freeform 471"/>
            <p:cNvSpPr/>
            <p:nvPr/>
          </p:nvSpPr>
          <p:spPr>
            <a:xfrm>
              <a:off x="5917634" y="898888"/>
              <a:ext cx="478466" cy="526311"/>
            </a:xfrm>
            <a:custGeom>
              <a:avLst/>
              <a:gdLst>
                <a:gd name="connsiteX0" fmla="*/ 0 w 478466"/>
                <a:gd name="connsiteY0" fmla="*/ 0 h 526311"/>
                <a:gd name="connsiteX1" fmla="*/ 441252 w 478466"/>
                <a:gd name="connsiteY1" fmla="*/ 249865 h 526311"/>
                <a:gd name="connsiteX2" fmla="*/ 478466 w 478466"/>
                <a:gd name="connsiteY2" fmla="*/ 526311 h 526311"/>
                <a:gd name="connsiteX3" fmla="*/ 37214 w 478466"/>
                <a:gd name="connsiteY3" fmla="*/ 324293 h 526311"/>
                <a:gd name="connsiteX4" fmla="*/ 0 w 478466"/>
                <a:gd name="connsiteY4" fmla="*/ 0 h 52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66" h="526311">
                  <a:moveTo>
                    <a:pt x="0" y="0"/>
                  </a:moveTo>
                  <a:lnTo>
                    <a:pt x="441252" y="249865"/>
                  </a:lnTo>
                  <a:lnTo>
                    <a:pt x="478466" y="526311"/>
                  </a:lnTo>
                  <a:lnTo>
                    <a:pt x="37214" y="324293"/>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473"/>
            <p:cNvSpPr/>
            <p:nvPr/>
          </p:nvSpPr>
          <p:spPr>
            <a:xfrm>
              <a:off x="5970797" y="1318874"/>
              <a:ext cx="457200" cy="350874"/>
            </a:xfrm>
            <a:custGeom>
              <a:avLst/>
              <a:gdLst>
                <a:gd name="connsiteX0" fmla="*/ 0 w 457200"/>
                <a:gd name="connsiteY0" fmla="*/ 0 h 350874"/>
                <a:gd name="connsiteX1" fmla="*/ 435935 w 457200"/>
                <a:gd name="connsiteY1" fmla="*/ 191386 h 350874"/>
                <a:gd name="connsiteX2" fmla="*/ 457200 w 457200"/>
                <a:gd name="connsiteY2" fmla="*/ 350874 h 350874"/>
                <a:gd name="connsiteX3" fmla="*/ 21265 w 457200"/>
                <a:gd name="connsiteY3" fmla="*/ 175437 h 350874"/>
                <a:gd name="connsiteX4" fmla="*/ 0 w 457200"/>
                <a:gd name="connsiteY4" fmla="*/ 0 h 35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50874">
                  <a:moveTo>
                    <a:pt x="0" y="0"/>
                  </a:moveTo>
                  <a:lnTo>
                    <a:pt x="435935" y="191386"/>
                  </a:lnTo>
                  <a:lnTo>
                    <a:pt x="457200" y="350874"/>
                  </a:lnTo>
                  <a:lnTo>
                    <a:pt x="21265" y="175437"/>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474"/>
            <p:cNvSpPr/>
            <p:nvPr/>
          </p:nvSpPr>
          <p:spPr>
            <a:xfrm>
              <a:off x="6002695" y="1579371"/>
              <a:ext cx="457200" cy="334926"/>
            </a:xfrm>
            <a:custGeom>
              <a:avLst/>
              <a:gdLst>
                <a:gd name="connsiteX0" fmla="*/ 0 w 457200"/>
                <a:gd name="connsiteY0" fmla="*/ 0 h 334926"/>
                <a:gd name="connsiteX1" fmla="*/ 435935 w 457200"/>
                <a:gd name="connsiteY1" fmla="*/ 170121 h 334926"/>
                <a:gd name="connsiteX2" fmla="*/ 457200 w 457200"/>
                <a:gd name="connsiteY2" fmla="*/ 334926 h 334926"/>
                <a:gd name="connsiteX3" fmla="*/ 15949 w 457200"/>
                <a:gd name="connsiteY3" fmla="*/ 175438 h 334926"/>
                <a:gd name="connsiteX4" fmla="*/ 0 w 457200"/>
                <a:gd name="connsiteY4" fmla="*/ 0 h 33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34926">
                  <a:moveTo>
                    <a:pt x="0" y="0"/>
                  </a:moveTo>
                  <a:lnTo>
                    <a:pt x="435935" y="170121"/>
                  </a:lnTo>
                  <a:lnTo>
                    <a:pt x="457200" y="334926"/>
                  </a:lnTo>
                  <a:lnTo>
                    <a:pt x="15949" y="175438"/>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475"/>
            <p:cNvSpPr/>
            <p:nvPr/>
          </p:nvSpPr>
          <p:spPr>
            <a:xfrm>
              <a:off x="6039909" y="1861134"/>
              <a:ext cx="467832" cy="419986"/>
            </a:xfrm>
            <a:custGeom>
              <a:avLst/>
              <a:gdLst>
                <a:gd name="connsiteX0" fmla="*/ 0 w 467832"/>
                <a:gd name="connsiteY0" fmla="*/ 0 h 419986"/>
                <a:gd name="connsiteX1" fmla="*/ 419986 w 467832"/>
                <a:gd name="connsiteY1" fmla="*/ 132907 h 419986"/>
                <a:gd name="connsiteX2" fmla="*/ 467832 w 467832"/>
                <a:gd name="connsiteY2" fmla="*/ 419986 h 419986"/>
                <a:gd name="connsiteX3" fmla="*/ 31898 w 467832"/>
                <a:gd name="connsiteY3" fmla="*/ 313661 h 419986"/>
                <a:gd name="connsiteX4" fmla="*/ 0 w 467832"/>
                <a:gd name="connsiteY4" fmla="*/ 0 h 41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419986">
                  <a:moveTo>
                    <a:pt x="0" y="0"/>
                  </a:moveTo>
                  <a:lnTo>
                    <a:pt x="419986" y="132907"/>
                  </a:lnTo>
                  <a:lnTo>
                    <a:pt x="467832" y="419986"/>
                  </a:lnTo>
                  <a:lnTo>
                    <a:pt x="31898" y="313661"/>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477"/>
            <p:cNvSpPr/>
            <p:nvPr/>
          </p:nvSpPr>
          <p:spPr>
            <a:xfrm>
              <a:off x="6093072" y="2291753"/>
              <a:ext cx="536944" cy="1031358"/>
            </a:xfrm>
            <a:custGeom>
              <a:avLst/>
              <a:gdLst>
                <a:gd name="connsiteX0" fmla="*/ 0 w 536944"/>
                <a:gd name="connsiteY0" fmla="*/ 0 h 1031358"/>
                <a:gd name="connsiteX1" fmla="*/ 419986 w 536944"/>
                <a:gd name="connsiteY1" fmla="*/ 85060 h 1031358"/>
                <a:gd name="connsiteX2" fmla="*/ 536944 w 536944"/>
                <a:gd name="connsiteY2" fmla="*/ 1004776 h 1031358"/>
                <a:gd name="connsiteX3" fmla="*/ 138223 w 536944"/>
                <a:gd name="connsiteY3" fmla="*/ 1031358 h 1031358"/>
                <a:gd name="connsiteX4" fmla="*/ 0 w 536944"/>
                <a:gd name="connsiteY4" fmla="*/ 0 h 10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44" h="1031358">
                  <a:moveTo>
                    <a:pt x="0" y="0"/>
                  </a:moveTo>
                  <a:lnTo>
                    <a:pt x="419986" y="85060"/>
                  </a:lnTo>
                  <a:lnTo>
                    <a:pt x="536944" y="1004776"/>
                  </a:lnTo>
                  <a:lnTo>
                    <a:pt x="138223" y="1031358"/>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478"/>
            <p:cNvSpPr/>
            <p:nvPr/>
          </p:nvSpPr>
          <p:spPr>
            <a:xfrm>
              <a:off x="6241928" y="3402855"/>
              <a:ext cx="590106" cy="1499191"/>
            </a:xfrm>
            <a:custGeom>
              <a:avLst/>
              <a:gdLst>
                <a:gd name="connsiteX0" fmla="*/ 0 w 590106"/>
                <a:gd name="connsiteY0" fmla="*/ 26581 h 1499191"/>
                <a:gd name="connsiteX1" fmla="*/ 409353 w 590106"/>
                <a:gd name="connsiteY1" fmla="*/ 0 h 1499191"/>
                <a:gd name="connsiteX2" fmla="*/ 590106 w 590106"/>
                <a:gd name="connsiteY2" fmla="*/ 1376916 h 1499191"/>
                <a:gd name="connsiteX3" fmla="*/ 186069 w 590106"/>
                <a:gd name="connsiteY3" fmla="*/ 1499191 h 1499191"/>
                <a:gd name="connsiteX4" fmla="*/ 0 w 590106"/>
                <a:gd name="connsiteY4" fmla="*/ 26581 h 149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106" h="1499191">
                  <a:moveTo>
                    <a:pt x="0" y="26581"/>
                  </a:moveTo>
                  <a:lnTo>
                    <a:pt x="409353" y="0"/>
                  </a:lnTo>
                  <a:lnTo>
                    <a:pt x="590106" y="1376916"/>
                  </a:lnTo>
                  <a:lnTo>
                    <a:pt x="186069" y="1499191"/>
                  </a:lnTo>
                  <a:lnTo>
                    <a:pt x="0" y="26581"/>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Rectangle 482"/>
          <p:cNvSpPr/>
          <p:nvPr/>
        </p:nvSpPr>
        <p:spPr>
          <a:xfrm>
            <a:off x="6400800" y="856845"/>
            <a:ext cx="2649135" cy="434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p:cNvGrpSpPr/>
          <p:nvPr/>
        </p:nvGrpSpPr>
        <p:grpSpPr>
          <a:xfrm>
            <a:off x="-111183" y="1302220"/>
            <a:ext cx="2467460" cy="3619153"/>
            <a:chOff x="-111183" y="1302220"/>
            <a:chExt cx="2467460" cy="3619153"/>
          </a:xfrm>
        </p:grpSpPr>
        <p:sp>
          <p:nvSpPr>
            <p:cNvPr id="120" name="Freeform 119"/>
            <p:cNvSpPr/>
            <p:nvPr/>
          </p:nvSpPr>
          <p:spPr>
            <a:xfrm>
              <a:off x="-14905" y="1302220"/>
              <a:ext cx="237118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0520000" lon="19844769" rev="71373"/>
                </a:camera>
                <a:lightRig rig="threePt" dir="t"/>
              </a:scene3d>
            </a:bodyPr>
            <a:lstStyle/>
            <a:p>
              <a:pPr algn="ctr"/>
              <a:r>
                <a:rPr lang="en-US" sz="1000" b="1" kern="1200">
                  <a:ln w="0"/>
                  <a:solidFill>
                    <a:schemeClr val="tx2">
                      <a:alpha val="60000"/>
                    </a:schemeClr>
                  </a:solidFill>
                  <a:effectLst>
                    <a:glow rad="25400">
                      <a:schemeClr val="bg2">
                        <a:alpha val="56000"/>
                      </a:schemeClr>
                    </a:glow>
                  </a:effectLst>
                  <a:latin typeface="Avenir Book" charset="0"/>
                  <a:ea typeface="Avenir Book" charset="0"/>
                  <a:cs typeface="Avenir Book" charset="0"/>
                </a:rPr>
                <a:t>32 Cores | 512 GB |</a:t>
              </a:r>
              <a:r>
                <a:rPr lang="en-US" sz="1000" b="1">
                  <a:ln w="0"/>
                  <a:solidFill>
                    <a:schemeClr val="tx2">
                      <a:alpha val="60000"/>
                    </a:schemeClr>
                  </a:solidFill>
                  <a:effectLst>
                    <a:glow rad="25400">
                      <a:schemeClr val="bg2">
                        <a:alpha val="56000"/>
                      </a:schemeClr>
                    </a:glow>
                  </a:effectLst>
                  <a:latin typeface="Avenir Book" charset="0"/>
                  <a:ea typeface="Avenir Book" charset="0"/>
                  <a:cs typeface="Avenir Book" charset="0"/>
                </a:rPr>
                <a:t> Red Hat</a:t>
              </a:r>
              <a:endParaRPr lang="en-US" sz="1000" b="1" kern="1200">
                <a:ln w="0"/>
                <a:solidFill>
                  <a:schemeClr val="tx2">
                    <a:alpha val="60000"/>
                  </a:schemeClr>
                </a:solidFill>
                <a:effectLst>
                  <a:glow rad="25400">
                    <a:schemeClr val="bg2">
                      <a:alpha val="56000"/>
                    </a:schemeClr>
                  </a:glow>
                </a:effectLst>
                <a:latin typeface="Avenir Book" charset="0"/>
                <a:ea typeface="Avenir Book" charset="0"/>
                <a:cs typeface="Avenir Book" charset="0"/>
              </a:endParaRPr>
            </a:p>
          </p:txBody>
        </p:sp>
        <p:sp>
          <p:nvSpPr>
            <p:cNvPr id="121" name="Freeform 120"/>
            <p:cNvSpPr/>
            <p:nvPr/>
          </p:nvSpPr>
          <p:spPr>
            <a:xfrm>
              <a:off x="-14905" y="1787667"/>
              <a:ext cx="237118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0880000" lon="19844769" rev="71373"/>
                </a:camera>
                <a:lightRig rig="threePt" dir="t"/>
              </a:scene3d>
            </a:bodyPr>
            <a:lstStyle/>
            <a:p>
              <a:pPr algn="ctr"/>
              <a:r>
                <a:rPr lang="en-US" sz="1000" b="1">
                  <a:ln w="0"/>
                  <a:solidFill>
                    <a:schemeClr val="tx2">
                      <a:alpha val="60000"/>
                    </a:schemeClr>
                  </a:solidFill>
                  <a:effectLst>
                    <a:glow rad="139700">
                      <a:schemeClr val="bg2">
                        <a:alpha val="56000"/>
                      </a:schemeClr>
                    </a:glow>
                  </a:effectLst>
                  <a:latin typeface="Avenir Book" charset="0"/>
                  <a:ea typeface="Avenir Book" charset="0"/>
                  <a:cs typeface="Avenir Book" charset="0"/>
                </a:rPr>
                <a:t>48</a:t>
              </a:r>
              <a:r>
                <a:rPr lang="en-US" sz="1000" b="1" kern="1200">
                  <a:ln w="0"/>
                  <a:solidFill>
                    <a:schemeClr val="tx2">
                      <a:alpha val="60000"/>
                    </a:schemeClr>
                  </a:solidFill>
                  <a:effectLst>
                    <a:glow rad="139700">
                      <a:schemeClr val="bg2">
                        <a:alpha val="56000"/>
                      </a:schemeClr>
                    </a:glow>
                  </a:effectLst>
                  <a:latin typeface="Avenir Book" charset="0"/>
                  <a:ea typeface="Avenir Book" charset="0"/>
                  <a:cs typeface="Avenir Book" charset="0"/>
                </a:rPr>
                <a:t> Cores | 1 TB |</a:t>
              </a:r>
              <a:r>
                <a:rPr lang="en-US" sz="1000" b="1">
                  <a:ln w="0"/>
                  <a:solidFill>
                    <a:schemeClr val="tx2">
                      <a:alpha val="60000"/>
                    </a:schemeClr>
                  </a:solidFill>
                  <a:effectLst>
                    <a:glow rad="139700">
                      <a:schemeClr val="bg2">
                        <a:alpha val="56000"/>
                      </a:schemeClr>
                    </a:glow>
                  </a:effectLst>
                  <a:latin typeface="Avenir Book" charset="0"/>
                  <a:ea typeface="Avenir Book" charset="0"/>
                  <a:cs typeface="Avenir Book" charset="0"/>
                </a:rPr>
                <a:t> Red Hat</a:t>
              </a:r>
              <a:endParaRPr lang="en-US" sz="1000" b="1" kern="1200">
                <a:ln w="0"/>
                <a:solidFill>
                  <a:schemeClr val="tx2">
                    <a:alpha val="60000"/>
                  </a:schemeClr>
                </a:solidFill>
                <a:effectLst>
                  <a:glow rad="139700">
                    <a:schemeClr val="bg2">
                      <a:alpha val="56000"/>
                    </a:schemeClr>
                  </a:glow>
                </a:effectLst>
                <a:latin typeface="Avenir Book" charset="0"/>
                <a:ea typeface="Avenir Book" charset="0"/>
                <a:cs typeface="Avenir Book" charset="0"/>
              </a:endParaRPr>
            </a:p>
          </p:txBody>
        </p:sp>
        <p:sp>
          <p:nvSpPr>
            <p:cNvPr id="122" name="Freeform 121"/>
            <p:cNvSpPr/>
            <p:nvPr/>
          </p:nvSpPr>
          <p:spPr>
            <a:xfrm>
              <a:off x="-111183" y="3050794"/>
              <a:ext cx="237118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1594000" lon="19857166" rev="69856"/>
                </a:camera>
                <a:lightRig rig="threePt" dir="t"/>
              </a:scene3d>
            </a:bodyPr>
            <a:lstStyle/>
            <a:p>
              <a:pPr algn="ctr"/>
              <a:r>
                <a:rPr lang="en-US" sz="1000" b="1">
                  <a:ln w="0"/>
                  <a:solidFill>
                    <a:schemeClr val="tx2">
                      <a:alpha val="60000"/>
                    </a:schemeClr>
                  </a:solidFill>
                  <a:effectLst>
                    <a:glow rad="139700">
                      <a:schemeClr val="bg2">
                        <a:alpha val="56000"/>
                      </a:schemeClr>
                    </a:glow>
                  </a:effectLst>
                  <a:latin typeface="Avenir Book" charset="0"/>
                  <a:ea typeface="Avenir Book" charset="0"/>
                  <a:cs typeface="Avenir Book" charset="0"/>
                </a:rPr>
                <a:t>96 </a:t>
              </a:r>
              <a:r>
                <a:rPr lang="en-US" sz="1000" b="1" kern="1200">
                  <a:ln w="0"/>
                  <a:solidFill>
                    <a:schemeClr val="tx2">
                      <a:alpha val="60000"/>
                    </a:schemeClr>
                  </a:solidFill>
                  <a:effectLst>
                    <a:glow rad="139700">
                      <a:schemeClr val="bg2">
                        <a:alpha val="56000"/>
                      </a:schemeClr>
                    </a:glow>
                  </a:effectLst>
                  <a:latin typeface="Avenir Book" charset="0"/>
                  <a:ea typeface="Avenir Book" charset="0"/>
                  <a:cs typeface="Avenir Book" charset="0"/>
                </a:rPr>
                <a:t>Cores | 3 TB |</a:t>
              </a:r>
              <a:r>
                <a:rPr lang="en-US" sz="1000" b="1">
                  <a:ln w="0"/>
                  <a:solidFill>
                    <a:schemeClr val="tx2">
                      <a:alpha val="60000"/>
                    </a:schemeClr>
                  </a:solidFill>
                  <a:effectLst>
                    <a:glow rad="139700">
                      <a:schemeClr val="bg2">
                        <a:alpha val="56000"/>
                      </a:schemeClr>
                    </a:glow>
                  </a:effectLst>
                  <a:latin typeface="Avenir Book" charset="0"/>
                  <a:ea typeface="Avenir Book" charset="0"/>
                  <a:cs typeface="Avenir Book" charset="0"/>
                </a:rPr>
                <a:t> SUSE</a:t>
              </a:r>
              <a:endParaRPr lang="en-US" sz="1000" b="1" kern="1200">
                <a:ln w="0"/>
                <a:solidFill>
                  <a:schemeClr val="tx2">
                    <a:alpha val="60000"/>
                  </a:schemeClr>
                </a:solidFill>
                <a:effectLst>
                  <a:glow rad="139700">
                    <a:schemeClr val="bg2">
                      <a:alpha val="56000"/>
                    </a:schemeClr>
                  </a:glow>
                </a:effectLst>
                <a:latin typeface="Avenir Book" charset="0"/>
                <a:ea typeface="Avenir Book" charset="0"/>
                <a:cs typeface="Avenir Book" charset="0"/>
              </a:endParaRPr>
            </a:p>
          </p:txBody>
        </p:sp>
        <p:sp>
          <p:nvSpPr>
            <p:cNvPr id="123" name="Freeform 122"/>
            <p:cNvSpPr/>
            <p:nvPr/>
          </p:nvSpPr>
          <p:spPr>
            <a:xfrm>
              <a:off x="-40603" y="4442090"/>
              <a:ext cx="237118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1193741" lon="19882573" rev="74289"/>
                </a:camera>
                <a:lightRig rig="threePt" dir="t"/>
              </a:scene3d>
            </a:bodyPr>
            <a:lstStyle/>
            <a:p>
              <a:pPr algn="ctr"/>
              <a:r>
                <a:rPr lang="en-US" sz="1050" b="1">
                  <a:ln w="0"/>
                  <a:solidFill>
                    <a:schemeClr val="tx2">
                      <a:alpha val="60000"/>
                    </a:schemeClr>
                  </a:solidFill>
                  <a:effectLst>
                    <a:glow rad="139700">
                      <a:schemeClr val="bg2">
                        <a:alpha val="56000"/>
                      </a:schemeClr>
                    </a:glow>
                  </a:effectLst>
                  <a:latin typeface="Avenir Book" charset="0"/>
                  <a:ea typeface="Avenir Book" charset="0"/>
                  <a:cs typeface="Avenir Book" charset="0"/>
                </a:rPr>
                <a:t>240 </a:t>
              </a:r>
              <a:r>
                <a:rPr lang="en-US" sz="1050" b="1" kern="1200">
                  <a:ln w="0"/>
                  <a:solidFill>
                    <a:schemeClr val="tx2">
                      <a:alpha val="60000"/>
                    </a:schemeClr>
                  </a:solidFill>
                  <a:effectLst>
                    <a:glow rad="139700">
                      <a:schemeClr val="bg2">
                        <a:alpha val="56000"/>
                      </a:schemeClr>
                    </a:glow>
                  </a:effectLst>
                  <a:latin typeface="Avenir Book" charset="0"/>
                  <a:ea typeface="Avenir Book" charset="0"/>
                  <a:cs typeface="Avenir Book" charset="0"/>
                </a:rPr>
                <a:t>Cores | 8 TB |</a:t>
              </a:r>
              <a:r>
                <a:rPr lang="en-US" sz="1050" b="1">
                  <a:ln w="0"/>
                  <a:solidFill>
                    <a:schemeClr val="tx2">
                      <a:alpha val="60000"/>
                    </a:schemeClr>
                  </a:solidFill>
                  <a:effectLst>
                    <a:glow rad="139700">
                      <a:schemeClr val="bg2">
                        <a:alpha val="56000"/>
                      </a:schemeClr>
                    </a:glow>
                  </a:effectLst>
                  <a:latin typeface="Avenir Book" charset="0"/>
                  <a:ea typeface="Avenir Book" charset="0"/>
                  <a:cs typeface="Avenir Book" charset="0"/>
                </a:rPr>
                <a:t> SUSE</a:t>
              </a:r>
              <a:endParaRPr lang="en-US" sz="1050" b="1" kern="1200">
                <a:ln w="0"/>
                <a:solidFill>
                  <a:schemeClr val="tx2">
                    <a:alpha val="60000"/>
                  </a:schemeClr>
                </a:solidFill>
                <a:effectLst>
                  <a:glow rad="139700">
                    <a:schemeClr val="bg2">
                      <a:alpha val="56000"/>
                    </a:schemeClr>
                  </a:glow>
                </a:effectLst>
                <a:latin typeface="Avenir Book" charset="0"/>
                <a:ea typeface="Avenir Book" charset="0"/>
                <a:cs typeface="Avenir Book" charset="0"/>
              </a:endParaRPr>
            </a:p>
          </p:txBody>
        </p:sp>
      </p:grpSp>
      <p:grpSp>
        <p:nvGrpSpPr>
          <p:cNvPr id="17" name="Group 16"/>
          <p:cNvGrpSpPr/>
          <p:nvPr/>
        </p:nvGrpSpPr>
        <p:grpSpPr>
          <a:xfrm>
            <a:off x="5115136" y="947777"/>
            <a:ext cx="1252287" cy="3204975"/>
            <a:chOff x="5115136" y="947777"/>
            <a:chExt cx="1252287" cy="3204975"/>
          </a:xfrm>
        </p:grpSpPr>
        <p:sp>
          <p:nvSpPr>
            <p:cNvPr id="136" name="Freeform 135"/>
            <p:cNvSpPr/>
            <p:nvPr/>
          </p:nvSpPr>
          <p:spPr>
            <a:xfrm>
              <a:off x="5163899" y="1541616"/>
              <a:ext cx="918091" cy="345989"/>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19656829" lon="19156832" rev="429364"/>
                </a:camera>
                <a:lightRig rig="threePt" dir="t"/>
              </a:scene3d>
            </a:bodyPr>
            <a:lstStyle/>
            <a:p>
              <a:pPr algn="ctr"/>
              <a:r>
                <a:rPr lang="en-US" sz="400" b="1">
                  <a:ln w="0"/>
                  <a:solidFill>
                    <a:schemeClr val="tx2">
                      <a:alpha val="60000"/>
                    </a:schemeClr>
                  </a:solidFill>
                  <a:effectLst>
                    <a:glow rad="139700">
                      <a:schemeClr val="bg2">
                        <a:alpha val="64000"/>
                      </a:schemeClr>
                    </a:glow>
                  </a:effectLst>
                  <a:latin typeface="Avenir Book" charset="0"/>
                  <a:ea typeface="Avenir Book" charset="0"/>
                  <a:cs typeface="Avenir Book" charset="0"/>
                </a:rPr>
                <a:t>48 </a:t>
              </a:r>
              <a:r>
                <a:rPr lang="en-US" sz="40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rPr>
                <a:t>Cores | 12 TB |</a:t>
              </a:r>
              <a:r>
                <a:rPr lang="en-US" sz="400" b="1">
                  <a:ln w="0"/>
                  <a:solidFill>
                    <a:schemeClr val="tx2">
                      <a:alpha val="60000"/>
                    </a:schemeClr>
                  </a:solidFill>
                  <a:effectLst>
                    <a:glow rad="139700">
                      <a:schemeClr val="bg2">
                        <a:alpha val="64000"/>
                      </a:schemeClr>
                    </a:glow>
                  </a:effectLst>
                  <a:latin typeface="Avenir Book" charset="0"/>
                  <a:ea typeface="Avenir Book" charset="0"/>
                  <a:cs typeface="Avenir Book" charset="0"/>
                </a:rPr>
                <a:t> SUSE</a:t>
              </a:r>
              <a:endParaRPr lang="en-US" sz="40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endParaRPr>
            </a:p>
          </p:txBody>
        </p:sp>
        <p:sp>
          <p:nvSpPr>
            <p:cNvPr id="139" name="Freeform 138"/>
            <p:cNvSpPr/>
            <p:nvPr/>
          </p:nvSpPr>
          <p:spPr>
            <a:xfrm>
              <a:off x="5291049" y="2625471"/>
              <a:ext cx="918091" cy="345989"/>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0940000" lon="19339483" rev="365482"/>
                </a:camera>
                <a:lightRig rig="threePt" dir="t"/>
              </a:scene3d>
            </a:bodyPr>
            <a:lstStyle/>
            <a:p>
              <a:pPr algn="ctr"/>
              <a:r>
                <a:rPr lang="en-US" sz="450" b="1">
                  <a:ln w="0"/>
                  <a:solidFill>
                    <a:schemeClr val="tx2">
                      <a:alpha val="60000"/>
                    </a:schemeClr>
                  </a:solidFill>
                  <a:effectLst>
                    <a:glow rad="139700">
                      <a:schemeClr val="bg2">
                        <a:alpha val="64000"/>
                      </a:schemeClr>
                    </a:glow>
                  </a:effectLst>
                  <a:latin typeface="Avenir Book" charset="0"/>
                  <a:ea typeface="Avenir Book" charset="0"/>
                  <a:cs typeface="Avenir Book" charset="0"/>
                </a:rPr>
                <a:t>64 </a:t>
              </a:r>
              <a:r>
                <a:rPr lang="en-US" sz="45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rPr>
                <a:t>Cores | 1 TB |</a:t>
              </a:r>
              <a:r>
                <a:rPr lang="en-US" sz="450" b="1">
                  <a:ln w="0"/>
                  <a:solidFill>
                    <a:schemeClr val="tx2">
                      <a:alpha val="60000"/>
                    </a:schemeClr>
                  </a:solidFill>
                  <a:effectLst>
                    <a:glow rad="139700">
                      <a:schemeClr val="bg2">
                        <a:alpha val="64000"/>
                      </a:schemeClr>
                    </a:glow>
                  </a:effectLst>
                  <a:latin typeface="Avenir Book" charset="0"/>
                  <a:ea typeface="Avenir Book" charset="0"/>
                  <a:cs typeface="Avenir Book" charset="0"/>
                </a:rPr>
                <a:t> </a:t>
              </a:r>
              <a:r>
                <a:rPr lang="en-US" sz="450" b="1" err="1">
                  <a:ln w="0"/>
                  <a:solidFill>
                    <a:schemeClr val="tx2">
                      <a:alpha val="60000"/>
                    </a:schemeClr>
                  </a:solidFill>
                  <a:effectLst>
                    <a:glow rad="139700">
                      <a:schemeClr val="bg2">
                        <a:alpha val="64000"/>
                      </a:schemeClr>
                    </a:glow>
                  </a:effectLst>
                  <a:latin typeface="Avenir Book" charset="0"/>
                  <a:ea typeface="Avenir Book" charset="0"/>
                  <a:cs typeface="Avenir Book" charset="0"/>
                </a:rPr>
                <a:t>CemtOS</a:t>
              </a:r>
              <a:endParaRPr lang="en-US" sz="45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endParaRPr>
            </a:p>
          </p:txBody>
        </p:sp>
        <p:sp>
          <p:nvSpPr>
            <p:cNvPr id="135" name="Freeform 134"/>
            <p:cNvSpPr/>
            <p:nvPr/>
          </p:nvSpPr>
          <p:spPr>
            <a:xfrm>
              <a:off x="5115136" y="947777"/>
              <a:ext cx="918091"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19359310" lon="19109882" rev="456229"/>
                </a:camera>
                <a:lightRig rig="threePt" dir="t"/>
              </a:scene3d>
            </a:bodyPr>
            <a:lstStyle/>
            <a:p>
              <a:pPr algn="ctr"/>
              <a:r>
                <a:rPr lang="en-US" sz="400" b="1">
                  <a:ln w="0"/>
                  <a:solidFill>
                    <a:schemeClr val="tx2">
                      <a:alpha val="60000"/>
                    </a:schemeClr>
                  </a:solidFill>
                  <a:effectLst>
                    <a:glow rad="139700">
                      <a:schemeClr val="bg2">
                        <a:alpha val="64000"/>
                      </a:schemeClr>
                    </a:glow>
                  </a:effectLst>
                  <a:latin typeface="Avenir Book" charset="0"/>
                  <a:ea typeface="Avenir Book" charset="0"/>
                  <a:cs typeface="Avenir Book" charset="0"/>
                </a:rPr>
                <a:t>48 </a:t>
              </a:r>
              <a:r>
                <a:rPr lang="en-US" sz="40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rPr>
                <a:t>Cores | 1 TB |</a:t>
              </a:r>
              <a:r>
                <a:rPr lang="en-US" sz="400" b="1">
                  <a:ln w="0"/>
                  <a:solidFill>
                    <a:schemeClr val="tx2">
                      <a:alpha val="60000"/>
                    </a:schemeClr>
                  </a:solidFill>
                  <a:effectLst>
                    <a:glow rad="139700">
                      <a:schemeClr val="bg2">
                        <a:alpha val="64000"/>
                      </a:schemeClr>
                    </a:glow>
                  </a:effectLst>
                  <a:latin typeface="Avenir Book" charset="0"/>
                  <a:ea typeface="Avenir Book" charset="0"/>
                  <a:cs typeface="Avenir Book" charset="0"/>
                </a:rPr>
                <a:t> SUSE</a:t>
              </a:r>
              <a:endParaRPr lang="en-US" sz="40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endParaRPr>
            </a:p>
          </p:txBody>
        </p:sp>
        <p:sp>
          <p:nvSpPr>
            <p:cNvPr id="141" name="Freeform 140"/>
            <p:cNvSpPr/>
            <p:nvPr/>
          </p:nvSpPr>
          <p:spPr>
            <a:xfrm>
              <a:off x="5388998" y="3298466"/>
              <a:ext cx="918091" cy="345989"/>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1540000" lon="19402843" rev="358802"/>
                </a:camera>
                <a:lightRig rig="threePt" dir="t"/>
              </a:scene3d>
            </a:bodyPr>
            <a:lstStyle/>
            <a:p>
              <a:pPr algn="ctr"/>
              <a:r>
                <a:rPr lang="en-US" sz="450" b="1">
                  <a:ln w="0"/>
                  <a:solidFill>
                    <a:schemeClr val="tx2">
                      <a:alpha val="60000"/>
                    </a:schemeClr>
                  </a:solidFill>
                  <a:effectLst>
                    <a:glow rad="139700">
                      <a:schemeClr val="bg2">
                        <a:alpha val="64000"/>
                      </a:schemeClr>
                    </a:glow>
                  </a:effectLst>
                  <a:latin typeface="Avenir Book" charset="0"/>
                  <a:ea typeface="Avenir Book" charset="0"/>
                  <a:cs typeface="Avenir Book" charset="0"/>
                </a:rPr>
                <a:t>64 </a:t>
              </a:r>
              <a:r>
                <a:rPr lang="en-US" sz="45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rPr>
                <a:t>Cores | 1 TB |</a:t>
              </a:r>
              <a:r>
                <a:rPr lang="en-US" sz="450" b="1">
                  <a:ln w="0"/>
                  <a:solidFill>
                    <a:schemeClr val="tx2">
                      <a:alpha val="60000"/>
                    </a:schemeClr>
                  </a:solidFill>
                  <a:effectLst>
                    <a:glow rad="139700">
                      <a:schemeClr val="bg2">
                        <a:alpha val="64000"/>
                      </a:schemeClr>
                    </a:glow>
                  </a:effectLst>
                  <a:latin typeface="Avenir Book" charset="0"/>
                  <a:ea typeface="Avenir Book" charset="0"/>
                  <a:cs typeface="Avenir Book" charset="0"/>
                </a:rPr>
                <a:t> </a:t>
              </a:r>
              <a:r>
                <a:rPr lang="en-US" sz="450" b="1" err="1">
                  <a:ln w="0"/>
                  <a:solidFill>
                    <a:schemeClr val="tx2">
                      <a:alpha val="60000"/>
                    </a:schemeClr>
                  </a:solidFill>
                  <a:effectLst>
                    <a:glow rad="139700">
                      <a:schemeClr val="bg2">
                        <a:alpha val="64000"/>
                      </a:schemeClr>
                    </a:glow>
                  </a:effectLst>
                  <a:latin typeface="Avenir Book" charset="0"/>
                  <a:ea typeface="Avenir Book" charset="0"/>
                  <a:cs typeface="Avenir Book" charset="0"/>
                </a:rPr>
                <a:t>CemtOS</a:t>
              </a:r>
              <a:endParaRPr lang="en-US" sz="45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endParaRPr>
            </a:p>
          </p:txBody>
        </p:sp>
        <p:sp>
          <p:nvSpPr>
            <p:cNvPr id="143" name="Freeform 142"/>
            <p:cNvSpPr/>
            <p:nvPr/>
          </p:nvSpPr>
          <p:spPr>
            <a:xfrm>
              <a:off x="5449332" y="3806763"/>
              <a:ext cx="918091" cy="345989"/>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831702" lon="19498331" rev="369542"/>
                </a:camera>
                <a:lightRig rig="threePt" dir="t"/>
              </a:scene3d>
            </a:bodyPr>
            <a:lstStyle/>
            <a:p>
              <a:pPr algn="ctr"/>
              <a:r>
                <a:rPr lang="en-US" sz="450" b="1">
                  <a:ln w="0"/>
                  <a:solidFill>
                    <a:schemeClr val="tx2">
                      <a:alpha val="60000"/>
                    </a:schemeClr>
                  </a:solidFill>
                  <a:effectLst>
                    <a:glow rad="139700">
                      <a:schemeClr val="bg2">
                        <a:alpha val="54000"/>
                      </a:schemeClr>
                    </a:glow>
                  </a:effectLst>
                  <a:latin typeface="Avenir Book" charset="0"/>
                  <a:ea typeface="Avenir Book" charset="0"/>
                  <a:cs typeface="Avenir Book" charset="0"/>
                </a:rPr>
                <a:t>96 </a:t>
              </a:r>
              <a:r>
                <a:rPr lang="en-US" sz="450" b="1" kern="1200">
                  <a:ln w="0"/>
                  <a:solidFill>
                    <a:schemeClr val="tx2">
                      <a:alpha val="60000"/>
                    </a:schemeClr>
                  </a:solidFill>
                  <a:effectLst>
                    <a:glow rad="139700">
                      <a:schemeClr val="bg2">
                        <a:alpha val="54000"/>
                      </a:schemeClr>
                    </a:glow>
                  </a:effectLst>
                  <a:latin typeface="Avenir Book" charset="0"/>
                  <a:ea typeface="Avenir Book" charset="0"/>
                  <a:cs typeface="Avenir Book" charset="0"/>
                </a:rPr>
                <a:t>Cores | 18 TB |</a:t>
              </a:r>
              <a:r>
                <a:rPr lang="en-US" sz="450" b="1">
                  <a:ln w="0"/>
                  <a:solidFill>
                    <a:schemeClr val="tx2">
                      <a:alpha val="60000"/>
                    </a:schemeClr>
                  </a:solidFill>
                  <a:effectLst>
                    <a:glow rad="139700">
                      <a:schemeClr val="bg2">
                        <a:alpha val="54000"/>
                      </a:schemeClr>
                    </a:glow>
                  </a:effectLst>
                  <a:latin typeface="Avenir Book" charset="0"/>
                  <a:ea typeface="Avenir Book" charset="0"/>
                  <a:cs typeface="Avenir Book" charset="0"/>
                </a:rPr>
                <a:t> SUSE</a:t>
              </a:r>
              <a:endParaRPr lang="en-US" sz="450" b="1" kern="1200">
                <a:ln w="0"/>
                <a:solidFill>
                  <a:schemeClr val="tx2">
                    <a:alpha val="60000"/>
                  </a:schemeClr>
                </a:solidFill>
                <a:effectLst>
                  <a:glow rad="139700">
                    <a:schemeClr val="bg2">
                      <a:alpha val="54000"/>
                    </a:schemeClr>
                  </a:glow>
                </a:effectLst>
                <a:latin typeface="Avenir Book" charset="0"/>
                <a:ea typeface="Avenir Book" charset="0"/>
                <a:cs typeface="Avenir Book" charset="0"/>
              </a:endParaRPr>
            </a:p>
          </p:txBody>
        </p:sp>
      </p:grpSp>
      <p:sp>
        <p:nvSpPr>
          <p:cNvPr id="3" name="Rectangle 2"/>
          <p:cNvSpPr/>
          <p:nvPr/>
        </p:nvSpPr>
        <p:spPr>
          <a:xfrm>
            <a:off x="6405689" y="2088063"/>
            <a:ext cx="144869" cy="3096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n-US" sz="1200" kern="1200">
              <a:solidFill>
                <a:prstClr val="white"/>
              </a:solidFill>
            </a:endParaRPr>
          </a:p>
        </p:txBody>
      </p:sp>
      <p:grpSp>
        <p:nvGrpSpPr>
          <p:cNvPr id="18" name="Group 17"/>
          <p:cNvGrpSpPr/>
          <p:nvPr/>
        </p:nvGrpSpPr>
        <p:grpSpPr>
          <a:xfrm>
            <a:off x="5242467" y="920153"/>
            <a:ext cx="1127051" cy="4338083"/>
            <a:chOff x="5242467" y="920153"/>
            <a:chExt cx="1127051" cy="4338083"/>
          </a:xfrm>
        </p:grpSpPr>
        <p:sp>
          <p:nvSpPr>
            <p:cNvPr id="464" name="Freeform 463"/>
            <p:cNvSpPr/>
            <p:nvPr/>
          </p:nvSpPr>
          <p:spPr>
            <a:xfrm>
              <a:off x="5242467" y="920153"/>
              <a:ext cx="632637" cy="600739"/>
            </a:xfrm>
            <a:custGeom>
              <a:avLst/>
              <a:gdLst>
                <a:gd name="connsiteX0" fmla="*/ 0 w 632637"/>
                <a:gd name="connsiteY0" fmla="*/ 0 h 600739"/>
                <a:gd name="connsiteX1" fmla="*/ 579474 w 632637"/>
                <a:gd name="connsiteY1" fmla="*/ 233916 h 600739"/>
                <a:gd name="connsiteX2" fmla="*/ 632637 w 632637"/>
                <a:gd name="connsiteY2" fmla="*/ 600739 h 600739"/>
                <a:gd name="connsiteX3" fmla="*/ 42530 w 632637"/>
                <a:gd name="connsiteY3" fmla="*/ 377456 h 600739"/>
                <a:gd name="connsiteX4" fmla="*/ 0 w 632637"/>
                <a:gd name="connsiteY4" fmla="*/ 0 h 6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37" h="600739">
                  <a:moveTo>
                    <a:pt x="0" y="0"/>
                  </a:moveTo>
                  <a:lnTo>
                    <a:pt x="579474" y="233916"/>
                  </a:lnTo>
                  <a:lnTo>
                    <a:pt x="632637" y="600739"/>
                  </a:lnTo>
                  <a:lnTo>
                    <a:pt x="42530" y="377456"/>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468"/>
            <p:cNvSpPr/>
            <p:nvPr/>
          </p:nvSpPr>
          <p:spPr>
            <a:xfrm>
              <a:off x="5529546" y="3296529"/>
              <a:ext cx="616688" cy="345559"/>
            </a:xfrm>
            <a:custGeom>
              <a:avLst/>
              <a:gdLst>
                <a:gd name="connsiteX0" fmla="*/ 0 w 616688"/>
                <a:gd name="connsiteY0" fmla="*/ 42531 h 345559"/>
                <a:gd name="connsiteX1" fmla="*/ 584791 w 616688"/>
                <a:gd name="connsiteY1" fmla="*/ 0 h 345559"/>
                <a:gd name="connsiteX2" fmla="*/ 616688 w 616688"/>
                <a:gd name="connsiteY2" fmla="*/ 260498 h 345559"/>
                <a:gd name="connsiteX3" fmla="*/ 37214 w 616688"/>
                <a:gd name="connsiteY3" fmla="*/ 345559 h 345559"/>
                <a:gd name="connsiteX4" fmla="*/ 0 w 616688"/>
                <a:gd name="connsiteY4" fmla="*/ 42531 h 34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88" h="345559">
                  <a:moveTo>
                    <a:pt x="0" y="42531"/>
                  </a:moveTo>
                  <a:lnTo>
                    <a:pt x="584791" y="0"/>
                  </a:lnTo>
                  <a:lnTo>
                    <a:pt x="616688" y="260498"/>
                  </a:lnTo>
                  <a:lnTo>
                    <a:pt x="37214" y="345559"/>
                  </a:lnTo>
                  <a:lnTo>
                    <a:pt x="0" y="42531"/>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464"/>
            <p:cNvSpPr/>
            <p:nvPr/>
          </p:nvSpPr>
          <p:spPr>
            <a:xfrm>
              <a:off x="5306262" y="1425199"/>
              <a:ext cx="691117" cy="1026042"/>
            </a:xfrm>
            <a:custGeom>
              <a:avLst/>
              <a:gdLst>
                <a:gd name="connsiteX0" fmla="*/ 0 w 691117"/>
                <a:gd name="connsiteY0" fmla="*/ 0 h 1026042"/>
                <a:gd name="connsiteX1" fmla="*/ 579475 w 691117"/>
                <a:gd name="connsiteY1" fmla="*/ 202019 h 1026042"/>
                <a:gd name="connsiteX2" fmla="*/ 691117 w 691117"/>
                <a:gd name="connsiteY2" fmla="*/ 1026042 h 1026042"/>
                <a:gd name="connsiteX3" fmla="*/ 101010 w 691117"/>
                <a:gd name="connsiteY3" fmla="*/ 925033 h 1026042"/>
                <a:gd name="connsiteX4" fmla="*/ 0 w 691117"/>
                <a:gd name="connsiteY4" fmla="*/ 0 h 102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7" h="1026042">
                  <a:moveTo>
                    <a:pt x="0" y="0"/>
                  </a:moveTo>
                  <a:lnTo>
                    <a:pt x="579475" y="202019"/>
                  </a:lnTo>
                  <a:lnTo>
                    <a:pt x="691117" y="1026042"/>
                  </a:lnTo>
                  <a:lnTo>
                    <a:pt x="101010" y="925033"/>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465"/>
            <p:cNvSpPr/>
            <p:nvPr/>
          </p:nvSpPr>
          <p:spPr>
            <a:xfrm>
              <a:off x="5433853" y="2483139"/>
              <a:ext cx="627321" cy="467832"/>
            </a:xfrm>
            <a:custGeom>
              <a:avLst/>
              <a:gdLst>
                <a:gd name="connsiteX0" fmla="*/ 0 w 627321"/>
                <a:gd name="connsiteY0" fmla="*/ 0 h 467832"/>
                <a:gd name="connsiteX1" fmla="*/ 574158 w 627321"/>
                <a:gd name="connsiteY1" fmla="*/ 85060 h 467832"/>
                <a:gd name="connsiteX2" fmla="*/ 627321 w 627321"/>
                <a:gd name="connsiteY2" fmla="*/ 467832 h 467832"/>
                <a:gd name="connsiteX3" fmla="*/ 47847 w 627321"/>
                <a:gd name="connsiteY3" fmla="*/ 446567 h 467832"/>
                <a:gd name="connsiteX4" fmla="*/ 0 w 627321"/>
                <a:gd name="connsiteY4" fmla="*/ 0 h 4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1" h="467832">
                  <a:moveTo>
                    <a:pt x="0" y="0"/>
                  </a:moveTo>
                  <a:lnTo>
                    <a:pt x="574158" y="85060"/>
                  </a:lnTo>
                  <a:lnTo>
                    <a:pt x="627321" y="467832"/>
                  </a:lnTo>
                  <a:lnTo>
                    <a:pt x="47847" y="446567"/>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470"/>
            <p:cNvSpPr/>
            <p:nvPr/>
          </p:nvSpPr>
          <p:spPr>
            <a:xfrm>
              <a:off x="5588025" y="3668669"/>
              <a:ext cx="781493" cy="1589567"/>
            </a:xfrm>
            <a:custGeom>
              <a:avLst/>
              <a:gdLst>
                <a:gd name="connsiteX0" fmla="*/ 0 w 781493"/>
                <a:gd name="connsiteY0" fmla="*/ 95693 h 1589567"/>
                <a:gd name="connsiteX1" fmla="*/ 568842 w 781493"/>
                <a:gd name="connsiteY1" fmla="*/ 0 h 1589567"/>
                <a:gd name="connsiteX2" fmla="*/ 781493 w 781493"/>
                <a:gd name="connsiteY2" fmla="*/ 1589567 h 1589567"/>
                <a:gd name="connsiteX3" fmla="*/ 175437 w 781493"/>
                <a:gd name="connsiteY3" fmla="*/ 1578935 h 1589567"/>
                <a:gd name="connsiteX4" fmla="*/ 0 w 781493"/>
                <a:gd name="connsiteY4" fmla="*/ 95693 h 158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93" h="1589567">
                  <a:moveTo>
                    <a:pt x="0" y="95693"/>
                  </a:moveTo>
                  <a:lnTo>
                    <a:pt x="568842" y="0"/>
                  </a:lnTo>
                  <a:lnTo>
                    <a:pt x="781493" y="1589567"/>
                  </a:lnTo>
                  <a:lnTo>
                    <a:pt x="175437" y="1578935"/>
                  </a:lnTo>
                  <a:lnTo>
                    <a:pt x="0" y="95693"/>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88130" y="1049550"/>
            <a:ext cx="1467032" cy="4203883"/>
            <a:chOff x="4188130" y="1049550"/>
            <a:chExt cx="1467032" cy="4203883"/>
          </a:xfrm>
        </p:grpSpPr>
        <p:sp>
          <p:nvSpPr>
            <p:cNvPr id="129" name="Freeform 128"/>
            <p:cNvSpPr/>
            <p:nvPr/>
          </p:nvSpPr>
          <p:spPr>
            <a:xfrm>
              <a:off x="4188130" y="1331937"/>
              <a:ext cx="108316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19499913" lon="19817275" rev="79844"/>
                </a:camera>
                <a:lightRig rig="threePt" dir="t"/>
              </a:scene3d>
            </a:bodyPr>
            <a:lstStyle/>
            <a:p>
              <a:pPr algn="ctr"/>
              <a:r>
                <a:rPr lang="en-US" sz="500" b="1">
                  <a:ln w="0"/>
                  <a:solidFill>
                    <a:schemeClr val="tx2">
                      <a:alpha val="60000"/>
                    </a:schemeClr>
                  </a:solidFill>
                  <a:effectLst>
                    <a:glow rad="139700">
                      <a:schemeClr val="bg2">
                        <a:alpha val="66000"/>
                      </a:schemeClr>
                    </a:glow>
                  </a:effectLst>
                  <a:latin typeface="Avenir Book" charset="0"/>
                  <a:ea typeface="Avenir Book" charset="0"/>
                  <a:cs typeface="Avenir Book" charset="0"/>
                </a:rPr>
                <a:t>16 </a:t>
              </a:r>
              <a:r>
                <a:rPr lang="en-US" sz="500" b="1" kern="1200">
                  <a:ln w="0"/>
                  <a:solidFill>
                    <a:schemeClr val="tx2">
                      <a:alpha val="60000"/>
                    </a:schemeClr>
                  </a:solidFill>
                  <a:effectLst>
                    <a:glow rad="139700">
                      <a:schemeClr val="bg2">
                        <a:alpha val="66000"/>
                      </a:schemeClr>
                    </a:glow>
                  </a:effectLst>
                  <a:latin typeface="Avenir Book" charset="0"/>
                  <a:ea typeface="Avenir Book" charset="0"/>
                  <a:cs typeface="Avenir Book" charset="0"/>
                </a:rPr>
                <a:t>Cores | 768 GB |</a:t>
              </a:r>
              <a:r>
                <a:rPr lang="en-US" sz="500" b="1">
                  <a:ln w="0"/>
                  <a:solidFill>
                    <a:schemeClr val="tx2">
                      <a:alpha val="60000"/>
                    </a:schemeClr>
                  </a:solidFill>
                  <a:effectLst>
                    <a:glow rad="139700">
                      <a:schemeClr val="bg2">
                        <a:alpha val="66000"/>
                      </a:schemeClr>
                    </a:glow>
                  </a:effectLst>
                  <a:latin typeface="Avenir Book" charset="0"/>
                  <a:ea typeface="Avenir Book" charset="0"/>
                  <a:cs typeface="Avenir Book" charset="0"/>
                </a:rPr>
                <a:t> CentOS</a:t>
              </a:r>
              <a:endParaRPr lang="en-US" sz="500" b="1" kern="1200">
                <a:ln w="0"/>
                <a:solidFill>
                  <a:schemeClr val="tx2">
                    <a:alpha val="60000"/>
                  </a:schemeClr>
                </a:solidFill>
                <a:effectLst>
                  <a:glow rad="139700">
                    <a:schemeClr val="bg2">
                      <a:alpha val="66000"/>
                    </a:schemeClr>
                  </a:glow>
                </a:effectLst>
                <a:latin typeface="Avenir Book" charset="0"/>
                <a:ea typeface="Avenir Book" charset="0"/>
                <a:cs typeface="Avenir Book" charset="0"/>
              </a:endParaRPr>
            </a:p>
          </p:txBody>
        </p:sp>
        <p:sp>
          <p:nvSpPr>
            <p:cNvPr id="131" name="Freeform 130"/>
            <p:cNvSpPr/>
            <p:nvPr/>
          </p:nvSpPr>
          <p:spPr>
            <a:xfrm>
              <a:off x="4332881" y="2572686"/>
              <a:ext cx="108316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1420000" lon="19862533" rev="21594019"/>
                </a:camera>
                <a:lightRig rig="threePt" dir="t"/>
              </a:scene3d>
            </a:bodyPr>
            <a:lstStyle/>
            <a:p>
              <a:pPr algn="ctr"/>
              <a:r>
                <a:rPr lang="en-US" sz="650" b="1">
                  <a:ln w="0"/>
                  <a:solidFill>
                    <a:schemeClr val="tx2">
                      <a:alpha val="60000"/>
                    </a:schemeClr>
                  </a:solidFill>
                  <a:effectLst>
                    <a:glow rad="139700">
                      <a:schemeClr val="bg2">
                        <a:alpha val="64000"/>
                      </a:schemeClr>
                    </a:glow>
                  </a:effectLst>
                  <a:latin typeface="Avenir Book" charset="0"/>
                  <a:ea typeface="Avenir Book" charset="0"/>
                  <a:cs typeface="Avenir Book" charset="0"/>
                </a:rPr>
                <a:t>96 </a:t>
              </a:r>
              <a:r>
                <a:rPr lang="en-US" sz="65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rPr>
                <a:t>Cores | 3 TB |</a:t>
              </a:r>
              <a:r>
                <a:rPr lang="en-US" sz="650" b="1">
                  <a:ln w="0"/>
                  <a:solidFill>
                    <a:schemeClr val="tx2">
                      <a:alpha val="60000"/>
                    </a:schemeClr>
                  </a:solidFill>
                  <a:effectLst>
                    <a:glow rad="139700">
                      <a:schemeClr val="bg2">
                        <a:alpha val="64000"/>
                      </a:schemeClr>
                    </a:glow>
                  </a:effectLst>
                  <a:latin typeface="Avenir Book" charset="0"/>
                  <a:ea typeface="Avenir Book" charset="0"/>
                  <a:cs typeface="Avenir Book" charset="0"/>
                </a:rPr>
                <a:t> SUSE</a:t>
              </a:r>
              <a:endParaRPr lang="en-US" sz="65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endParaRPr>
            </a:p>
          </p:txBody>
        </p:sp>
        <p:sp>
          <p:nvSpPr>
            <p:cNvPr id="133" name="Freeform 132"/>
            <p:cNvSpPr/>
            <p:nvPr/>
          </p:nvSpPr>
          <p:spPr>
            <a:xfrm>
              <a:off x="4496269" y="3966984"/>
              <a:ext cx="108316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1620000" lon="19859171" rev="21593281"/>
                </a:camera>
                <a:lightRig rig="threePt" dir="t"/>
              </a:scene3d>
            </a:bodyPr>
            <a:lstStyle/>
            <a:p>
              <a:pPr algn="ctr"/>
              <a:r>
                <a:rPr lang="en-US" sz="650" b="1">
                  <a:ln w="0"/>
                  <a:solidFill>
                    <a:schemeClr val="tx2">
                      <a:alpha val="60000"/>
                    </a:schemeClr>
                  </a:solidFill>
                  <a:effectLst>
                    <a:glow rad="139700">
                      <a:schemeClr val="bg2">
                        <a:alpha val="64000"/>
                      </a:schemeClr>
                    </a:glow>
                  </a:effectLst>
                  <a:latin typeface="Avenir Book" charset="0"/>
                  <a:ea typeface="Avenir Book" charset="0"/>
                  <a:cs typeface="Avenir Book" charset="0"/>
                </a:rPr>
                <a:t>80 </a:t>
              </a:r>
              <a:r>
                <a:rPr lang="en-US" sz="650" b="1" kern="1200">
                  <a:ln w="0"/>
                  <a:solidFill>
                    <a:schemeClr val="tx2">
                      <a:alpha val="60000"/>
                    </a:schemeClr>
                  </a:solidFill>
                  <a:effectLst>
                    <a:glow rad="139700">
                      <a:schemeClr val="bg2">
                        <a:alpha val="64000"/>
                      </a:schemeClr>
                    </a:glow>
                  </a:effectLst>
                  <a:latin typeface="Avenir Book" charset="0"/>
                  <a:ea typeface="Avenir Book" charset="0"/>
                  <a:cs typeface="Avenir Book" charset="0"/>
                </a:rPr>
                <a:t>Cores | 2 TB |</a:t>
              </a:r>
              <a:r>
                <a:rPr lang="en-US" sz="650" b="1">
                  <a:ln w="0"/>
                  <a:solidFill>
                    <a:schemeClr val="tx2">
                      <a:alpha val="60000"/>
                    </a:schemeClr>
                  </a:solidFill>
                  <a:effectLst>
                    <a:glow rad="139700">
                      <a:schemeClr val="bg2">
                        <a:alpha val="64000"/>
                      </a:schemeClr>
                    </a:glow>
                  </a:effectLst>
                  <a:latin typeface="Avenir Book" charset="0"/>
                  <a:ea typeface="Avenir Book" charset="0"/>
                  <a:cs typeface="Avenir Book" charset="0"/>
                </a:rPr>
                <a:t> SUSE</a:t>
              </a:r>
            </a:p>
          </p:txBody>
        </p:sp>
        <p:sp>
          <p:nvSpPr>
            <p:cNvPr id="128" name="Freeform 127"/>
            <p:cNvSpPr/>
            <p:nvPr/>
          </p:nvSpPr>
          <p:spPr>
            <a:xfrm>
              <a:off x="4191202" y="1049550"/>
              <a:ext cx="108316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19200000" lon="19808194" rev="85378"/>
                </a:camera>
                <a:lightRig rig="threePt" dir="t"/>
              </a:scene3d>
            </a:bodyPr>
            <a:lstStyle/>
            <a:p>
              <a:pPr algn="ctr"/>
              <a:r>
                <a:rPr lang="en-US" sz="500" b="1">
                  <a:ln w="0"/>
                  <a:solidFill>
                    <a:schemeClr val="tx2">
                      <a:alpha val="60000"/>
                    </a:schemeClr>
                  </a:solidFill>
                  <a:effectLst>
                    <a:glow rad="139700">
                      <a:schemeClr val="bg2">
                        <a:alpha val="73000"/>
                      </a:schemeClr>
                    </a:glow>
                  </a:effectLst>
                  <a:latin typeface="Avenir Book" charset="0"/>
                  <a:ea typeface="Avenir Book" charset="0"/>
                  <a:cs typeface="Avenir Book" charset="0"/>
                </a:rPr>
                <a:t>12 </a:t>
              </a:r>
              <a:r>
                <a:rPr lang="en-US" sz="500" b="1" kern="1200">
                  <a:ln w="0"/>
                  <a:solidFill>
                    <a:schemeClr val="tx2">
                      <a:alpha val="60000"/>
                    </a:schemeClr>
                  </a:solidFill>
                  <a:effectLst>
                    <a:glow rad="139700">
                      <a:schemeClr val="bg2">
                        <a:alpha val="73000"/>
                      </a:schemeClr>
                    </a:glow>
                  </a:effectLst>
                  <a:latin typeface="Avenir Book" charset="0"/>
                  <a:ea typeface="Avenir Book" charset="0"/>
                  <a:cs typeface="Avenir Book" charset="0"/>
                </a:rPr>
                <a:t>Cores | 128 GB |</a:t>
              </a:r>
              <a:r>
                <a:rPr lang="en-US" sz="500" b="1">
                  <a:ln w="0"/>
                  <a:solidFill>
                    <a:schemeClr val="tx2">
                      <a:alpha val="60000"/>
                    </a:schemeClr>
                  </a:solidFill>
                  <a:effectLst>
                    <a:glow rad="139700">
                      <a:schemeClr val="bg2">
                        <a:alpha val="73000"/>
                      </a:schemeClr>
                    </a:glow>
                  </a:effectLst>
                  <a:latin typeface="Avenir Book" charset="0"/>
                  <a:ea typeface="Avenir Book" charset="0"/>
                  <a:cs typeface="Avenir Book" charset="0"/>
                </a:rPr>
                <a:t> CentOS</a:t>
              </a:r>
              <a:endParaRPr lang="en-US" sz="500" b="1" kern="1200">
                <a:ln w="0"/>
                <a:solidFill>
                  <a:schemeClr val="tx2">
                    <a:alpha val="60000"/>
                  </a:schemeClr>
                </a:solidFill>
                <a:effectLst>
                  <a:glow rad="139700">
                    <a:schemeClr val="bg2">
                      <a:alpha val="73000"/>
                    </a:schemeClr>
                  </a:glow>
                </a:effectLst>
                <a:latin typeface="Avenir Book" charset="0"/>
                <a:ea typeface="Avenir Book" charset="0"/>
                <a:cs typeface="Avenir Book" charset="0"/>
              </a:endParaRPr>
            </a:p>
          </p:txBody>
        </p:sp>
        <p:sp>
          <p:nvSpPr>
            <p:cNvPr id="130" name="Freeform 129"/>
            <p:cNvSpPr/>
            <p:nvPr/>
          </p:nvSpPr>
          <p:spPr>
            <a:xfrm>
              <a:off x="4258199" y="1828531"/>
              <a:ext cx="108316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0399701" lon="19839264" rev="69601"/>
                </a:camera>
                <a:lightRig rig="threePt" dir="t"/>
              </a:scene3d>
            </a:bodyPr>
            <a:lstStyle/>
            <a:p>
              <a:pPr algn="ctr"/>
              <a:r>
                <a:rPr lang="en-US" sz="500" b="1">
                  <a:ln w="0"/>
                  <a:solidFill>
                    <a:schemeClr val="tx2">
                      <a:alpha val="60000"/>
                    </a:schemeClr>
                  </a:solidFill>
                  <a:effectLst>
                    <a:glow rad="139700">
                      <a:schemeClr val="bg2">
                        <a:alpha val="76000"/>
                      </a:schemeClr>
                    </a:glow>
                  </a:effectLst>
                  <a:latin typeface="Avenir Book" charset="0"/>
                  <a:ea typeface="Avenir Book" charset="0"/>
                  <a:cs typeface="Avenir Book" charset="0"/>
                </a:rPr>
                <a:t>64 </a:t>
              </a:r>
              <a:r>
                <a:rPr lang="en-US" sz="500" b="1" kern="1200">
                  <a:ln w="0"/>
                  <a:solidFill>
                    <a:schemeClr val="tx2">
                      <a:alpha val="60000"/>
                    </a:schemeClr>
                  </a:solidFill>
                  <a:effectLst>
                    <a:glow rad="139700">
                      <a:schemeClr val="bg2">
                        <a:alpha val="76000"/>
                      </a:schemeClr>
                    </a:glow>
                  </a:effectLst>
                  <a:latin typeface="Avenir Book" charset="0"/>
                  <a:ea typeface="Avenir Book" charset="0"/>
                  <a:cs typeface="Avenir Book" charset="0"/>
                </a:rPr>
                <a:t>Cores | 4 TB |</a:t>
              </a:r>
              <a:r>
                <a:rPr lang="en-US" sz="500" b="1">
                  <a:ln w="0"/>
                  <a:solidFill>
                    <a:schemeClr val="tx2">
                      <a:alpha val="60000"/>
                    </a:schemeClr>
                  </a:solidFill>
                  <a:effectLst>
                    <a:glow rad="139700">
                      <a:schemeClr val="bg2">
                        <a:alpha val="76000"/>
                      </a:schemeClr>
                    </a:glow>
                  </a:effectLst>
                  <a:latin typeface="Avenir Book" charset="0"/>
                  <a:ea typeface="Avenir Book" charset="0"/>
                  <a:cs typeface="Avenir Book" charset="0"/>
                </a:rPr>
                <a:t> SUSE</a:t>
              </a:r>
              <a:endParaRPr lang="en-US" sz="500" b="1" kern="1200">
                <a:ln w="0"/>
                <a:solidFill>
                  <a:schemeClr val="tx2">
                    <a:alpha val="60000"/>
                  </a:schemeClr>
                </a:solidFill>
                <a:effectLst>
                  <a:glow rad="139700">
                    <a:schemeClr val="bg2">
                      <a:alpha val="76000"/>
                    </a:schemeClr>
                  </a:glow>
                </a:effectLst>
                <a:latin typeface="Avenir Book" charset="0"/>
                <a:ea typeface="Avenir Book" charset="0"/>
                <a:cs typeface="Avenir Book" charset="0"/>
              </a:endParaRPr>
            </a:p>
          </p:txBody>
        </p:sp>
        <p:sp>
          <p:nvSpPr>
            <p:cNvPr id="132" name="Freeform 131"/>
            <p:cNvSpPr/>
            <p:nvPr/>
          </p:nvSpPr>
          <p:spPr>
            <a:xfrm>
              <a:off x="4426083" y="3351206"/>
              <a:ext cx="108316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720000" lon="19860950" rev="21593888"/>
                </a:camera>
                <a:lightRig rig="threePt" dir="t"/>
              </a:scene3d>
            </a:bodyPr>
            <a:lstStyle/>
            <a:p>
              <a:pPr algn="ctr"/>
              <a:r>
                <a:rPr lang="en-US" sz="650" b="1">
                  <a:ln w="0"/>
                  <a:solidFill>
                    <a:schemeClr val="tx2">
                      <a:alpha val="60000"/>
                    </a:schemeClr>
                  </a:solidFill>
                  <a:effectLst>
                    <a:glow rad="139700">
                      <a:schemeClr val="bg2">
                        <a:alpha val="71000"/>
                      </a:schemeClr>
                    </a:glow>
                  </a:effectLst>
                  <a:latin typeface="Avenir Book" charset="0"/>
                  <a:ea typeface="Avenir Book" charset="0"/>
                  <a:cs typeface="Avenir Book" charset="0"/>
                </a:rPr>
                <a:t>48 </a:t>
              </a:r>
              <a:r>
                <a:rPr lang="en-US" sz="650" b="1" kern="1200">
                  <a:ln w="0"/>
                  <a:solidFill>
                    <a:schemeClr val="tx2">
                      <a:alpha val="60000"/>
                    </a:schemeClr>
                  </a:solidFill>
                  <a:effectLst>
                    <a:glow rad="139700">
                      <a:schemeClr val="bg2">
                        <a:alpha val="71000"/>
                      </a:schemeClr>
                    </a:glow>
                  </a:effectLst>
                  <a:latin typeface="Avenir Book" charset="0"/>
                  <a:ea typeface="Avenir Book" charset="0"/>
                  <a:cs typeface="Avenir Book" charset="0"/>
                </a:rPr>
                <a:t>Cores | 1 TB |</a:t>
              </a:r>
              <a:r>
                <a:rPr lang="en-US" sz="650" b="1">
                  <a:ln w="0"/>
                  <a:solidFill>
                    <a:schemeClr val="tx2">
                      <a:alpha val="60000"/>
                    </a:schemeClr>
                  </a:solidFill>
                  <a:effectLst>
                    <a:glow rad="139700">
                      <a:schemeClr val="bg2">
                        <a:alpha val="71000"/>
                      </a:schemeClr>
                    </a:glow>
                  </a:effectLst>
                  <a:latin typeface="Avenir Book" charset="0"/>
                  <a:ea typeface="Avenir Book" charset="0"/>
                  <a:cs typeface="Avenir Book" charset="0"/>
                </a:rPr>
                <a:t> SUSE</a:t>
              </a:r>
            </a:p>
          </p:txBody>
        </p:sp>
        <p:sp>
          <p:nvSpPr>
            <p:cNvPr id="134" name="Freeform 133"/>
            <p:cNvSpPr/>
            <p:nvPr/>
          </p:nvSpPr>
          <p:spPr>
            <a:xfrm>
              <a:off x="4572000" y="4774150"/>
              <a:ext cx="1083162"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519999" lon="19856829" rev="21591937"/>
                </a:camera>
                <a:lightRig rig="threePt" dir="t"/>
              </a:scene3d>
            </a:bodyPr>
            <a:lstStyle/>
            <a:p>
              <a:pPr algn="ctr"/>
              <a:r>
                <a:rPr lang="en-US" sz="650" b="1">
                  <a:ln w="0"/>
                  <a:solidFill>
                    <a:schemeClr val="tx2">
                      <a:alpha val="60000"/>
                    </a:schemeClr>
                  </a:solidFill>
                  <a:effectLst>
                    <a:glow rad="139700">
                      <a:schemeClr val="bg2">
                        <a:alpha val="72000"/>
                      </a:schemeClr>
                    </a:glow>
                  </a:effectLst>
                  <a:latin typeface="Avenir Book" charset="0"/>
                  <a:ea typeface="Avenir Book" charset="0"/>
                  <a:cs typeface="Avenir Book" charset="0"/>
                </a:rPr>
                <a:t>128 </a:t>
              </a:r>
              <a:r>
                <a:rPr lang="en-US" sz="650" b="1" kern="1200">
                  <a:ln w="0"/>
                  <a:solidFill>
                    <a:schemeClr val="tx2">
                      <a:alpha val="60000"/>
                    </a:schemeClr>
                  </a:solidFill>
                  <a:effectLst>
                    <a:glow rad="139700">
                      <a:schemeClr val="bg2">
                        <a:alpha val="72000"/>
                      </a:schemeClr>
                    </a:glow>
                  </a:effectLst>
                  <a:latin typeface="Avenir Book" charset="0"/>
                  <a:ea typeface="Avenir Book" charset="0"/>
                  <a:cs typeface="Avenir Book" charset="0"/>
                </a:rPr>
                <a:t>Cores | 6 TB |</a:t>
              </a:r>
              <a:r>
                <a:rPr lang="en-US" sz="650" b="1">
                  <a:ln w="0"/>
                  <a:solidFill>
                    <a:schemeClr val="tx2">
                      <a:alpha val="60000"/>
                    </a:schemeClr>
                  </a:solidFill>
                  <a:effectLst>
                    <a:glow rad="139700">
                      <a:schemeClr val="bg2">
                        <a:alpha val="72000"/>
                      </a:schemeClr>
                    </a:glow>
                  </a:effectLst>
                  <a:latin typeface="Avenir Book" charset="0"/>
                  <a:ea typeface="Avenir Book" charset="0"/>
                  <a:cs typeface="Avenir Book" charset="0"/>
                </a:rPr>
                <a:t> SUSE</a:t>
              </a:r>
            </a:p>
          </p:txBody>
        </p:sp>
      </p:grpSp>
      <p:grpSp>
        <p:nvGrpSpPr>
          <p:cNvPr id="16" name="Group 15"/>
          <p:cNvGrpSpPr/>
          <p:nvPr/>
        </p:nvGrpSpPr>
        <p:grpSpPr>
          <a:xfrm>
            <a:off x="4269626" y="1022746"/>
            <a:ext cx="1329446" cy="4208834"/>
            <a:chOff x="4269626" y="1022746"/>
            <a:chExt cx="1329446" cy="4208834"/>
          </a:xfrm>
        </p:grpSpPr>
        <p:sp>
          <p:nvSpPr>
            <p:cNvPr id="454" name="Freeform 453"/>
            <p:cNvSpPr/>
            <p:nvPr/>
          </p:nvSpPr>
          <p:spPr>
            <a:xfrm>
              <a:off x="4269626" y="1022746"/>
              <a:ext cx="862519" cy="466927"/>
            </a:xfrm>
            <a:custGeom>
              <a:avLst/>
              <a:gdLst>
                <a:gd name="connsiteX0" fmla="*/ 0 w 862519"/>
                <a:gd name="connsiteY0" fmla="*/ 0 h 466927"/>
                <a:gd name="connsiteX1" fmla="*/ 843064 w 862519"/>
                <a:gd name="connsiteY1" fmla="*/ 291829 h 466927"/>
                <a:gd name="connsiteX2" fmla="*/ 862519 w 862519"/>
                <a:gd name="connsiteY2" fmla="*/ 466927 h 466927"/>
                <a:gd name="connsiteX3" fmla="*/ 12970 w 862519"/>
                <a:gd name="connsiteY3" fmla="*/ 188068 h 466927"/>
                <a:gd name="connsiteX4" fmla="*/ 0 w 862519"/>
                <a:gd name="connsiteY4" fmla="*/ 0 h 46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519" h="466927">
                  <a:moveTo>
                    <a:pt x="0" y="0"/>
                  </a:moveTo>
                  <a:lnTo>
                    <a:pt x="843064" y="291829"/>
                  </a:lnTo>
                  <a:lnTo>
                    <a:pt x="862519" y="466927"/>
                  </a:lnTo>
                  <a:lnTo>
                    <a:pt x="12970" y="188068"/>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456"/>
            <p:cNvSpPr/>
            <p:nvPr/>
          </p:nvSpPr>
          <p:spPr>
            <a:xfrm>
              <a:off x="4334477" y="1710167"/>
              <a:ext cx="907915" cy="629055"/>
            </a:xfrm>
            <a:custGeom>
              <a:avLst/>
              <a:gdLst>
                <a:gd name="connsiteX0" fmla="*/ 0 w 907915"/>
                <a:gd name="connsiteY0" fmla="*/ 0 h 629055"/>
                <a:gd name="connsiteX1" fmla="*/ 856034 w 907915"/>
                <a:gd name="connsiteY1" fmla="*/ 207523 h 629055"/>
                <a:gd name="connsiteX2" fmla="*/ 907915 w 907915"/>
                <a:gd name="connsiteY2" fmla="*/ 629055 h 629055"/>
                <a:gd name="connsiteX3" fmla="*/ 58366 w 907915"/>
                <a:gd name="connsiteY3" fmla="*/ 512323 h 629055"/>
                <a:gd name="connsiteX4" fmla="*/ 0 w 907915"/>
                <a:gd name="connsiteY4" fmla="*/ 0 h 62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915" h="629055">
                  <a:moveTo>
                    <a:pt x="0" y="0"/>
                  </a:moveTo>
                  <a:lnTo>
                    <a:pt x="856034" y="207523"/>
                  </a:lnTo>
                  <a:lnTo>
                    <a:pt x="907915" y="629055"/>
                  </a:lnTo>
                  <a:lnTo>
                    <a:pt x="58366" y="512323"/>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458"/>
            <p:cNvSpPr/>
            <p:nvPr/>
          </p:nvSpPr>
          <p:spPr>
            <a:xfrm>
              <a:off x="4522545" y="3409265"/>
              <a:ext cx="875489" cy="363166"/>
            </a:xfrm>
            <a:custGeom>
              <a:avLst/>
              <a:gdLst>
                <a:gd name="connsiteX0" fmla="*/ 0 w 875489"/>
                <a:gd name="connsiteY0" fmla="*/ 84306 h 363166"/>
                <a:gd name="connsiteX1" fmla="*/ 849549 w 875489"/>
                <a:gd name="connsiteY1" fmla="*/ 0 h 363166"/>
                <a:gd name="connsiteX2" fmla="*/ 875489 w 875489"/>
                <a:gd name="connsiteY2" fmla="*/ 226978 h 363166"/>
                <a:gd name="connsiteX3" fmla="*/ 19455 w 875489"/>
                <a:gd name="connsiteY3" fmla="*/ 363166 h 363166"/>
                <a:gd name="connsiteX4" fmla="*/ 0 w 875489"/>
                <a:gd name="connsiteY4" fmla="*/ 84306 h 363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489" h="363166">
                  <a:moveTo>
                    <a:pt x="0" y="84306"/>
                  </a:moveTo>
                  <a:lnTo>
                    <a:pt x="849549" y="0"/>
                  </a:lnTo>
                  <a:lnTo>
                    <a:pt x="875489" y="226978"/>
                  </a:lnTo>
                  <a:lnTo>
                    <a:pt x="19455" y="363166"/>
                  </a:lnTo>
                  <a:lnTo>
                    <a:pt x="0" y="84306"/>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460"/>
            <p:cNvSpPr/>
            <p:nvPr/>
          </p:nvSpPr>
          <p:spPr>
            <a:xfrm>
              <a:off x="4658732" y="4550643"/>
              <a:ext cx="940340" cy="680937"/>
            </a:xfrm>
            <a:custGeom>
              <a:avLst/>
              <a:gdLst>
                <a:gd name="connsiteX0" fmla="*/ 0 w 940340"/>
                <a:gd name="connsiteY0" fmla="*/ 252920 h 680937"/>
                <a:gd name="connsiteX1" fmla="*/ 849549 w 940340"/>
                <a:gd name="connsiteY1" fmla="*/ 0 h 680937"/>
                <a:gd name="connsiteX2" fmla="*/ 940340 w 940340"/>
                <a:gd name="connsiteY2" fmla="*/ 680937 h 680937"/>
                <a:gd name="connsiteX3" fmla="*/ 38911 w 940340"/>
                <a:gd name="connsiteY3" fmla="*/ 674452 h 680937"/>
                <a:gd name="connsiteX4" fmla="*/ 0 w 940340"/>
                <a:gd name="connsiteY4" fmla="*/ 252920 h 68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340" h="680937">
                  <a:moveTo>
                    <a:pt x="0" y="252920"/>
                  </a:moveTo>
                  <a:lnTo>
                    <a:pt x="849549" y="0"/>
                  </a:lnTo>
                  <a:lnTo>
                    <a:pt x="940340" y="680937"/>
                  </a:lnTo>
                  <a:lnTo>
                    <a:pt x="38911" y="674452"/>
                  </a:lnTo>
                  <a:lnTo>
                    <a:pt x="0" y="25292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455"/>
            <p:cNvSpPr/>
            <p:nvPr/>
          </p:nvSpPr>
          <p:spPr>
            <a:xfrm>
              <a:off x="4295566" y="1327546"/>
              <a:ext cx="875489" cy="453957"/>
            </a:xfrm>
            <a:custGeom>
              <a:avLst/>
              <a:gdLst>
                <a:gd name="connsiteX0" fmla="*/ 0 w 875489"/>
                <a:gd name="connsiteY0" fmla="*/ 0 h 453957"/>
                <a:gd name="connsiteX1" fmla="*/ 849549 w 875489"/>
                <a:gd name="connsiteY1" fmla="*/ 272374 h 453957"/>
                <a:gd name="connsiteX2" fmla="*/ 875489 w 875489"/>
                <a:gd name="connsiteY2" fmla="*/ 453957 h 453957"/>
                <a:gd name="connsiteX3" fmla="*/ 19455 w 875489"/>
                <a:gd name="connsiteY3" fmla="*/ 188068 h 453957"/>
                <a:gd name="connsiteX4" fmla="*/ 0 w 875489"/>
                <a:gd name="connsiteY4" fmla="*/ 0 h 45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489" h="453957">
                  <a:moveTo>
                    <a:pt x="0" y="0"/>
                  </a:moveTo>
                  <a:lnTo>
                    <a:pt x="849549" y="272374"/>
                  </a:lnTo>
                  <a:lnTo>
                    <a:pt x="875489" y="453957"/>
                  </a:lnTo>
                  <a:lnTo>
                    <a:pt x="19455" y="188068"/>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457"/>
            <p:cNvSpPr/>
            <p:nvPr/>
          </p:nvSpPr>
          <p:spPr>
            <a:xfrm>
              <a:off x="4412298" y="2371648"/>
              <a:ext cx="946826" cy="979251"/>
            </a:xfrm>
            <a:custGeom>
              <a:avLst/>
              <a:gdLst>
                <a:gd name="connsiteX0" fmla="*/ 0 w 946826"/>
                <a:gd name="connsiteY0" fmla="*/ 0 h 979251"/>
                <a:gd name="connsiteX1" fmla="*/ 843064 w 946826"/>
                <a:gd name="connsiteY1" fmla="*/ 123217 h 979251"/>
                <a:gd name="connsiteX2" fmla="*/ 946826 w 946826"/>
                <a:gd name="connsiteY2" fmla="*/ 914400 h 979251"/>
                <a:gd name="connsiteX3" fmla="*/ 90792 w 946826"/>
                <a:gd name="connsiteY3" fmla="*/ 979251 h 979251"/>
                <a:gd name="connsiteX4" fmla="*/ 0 w 946826"/>
                <a:gd name="connsiteY4" fmla="*/ 0 h 97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826" h="979251">
                  <a:moveTo>
                    <a:pt x="0" y="0"/>
                  </a:moveTo>
                  <a:lnTo>
                    <a:pt x="843064" y="123217"/>
                  </a:lnTo>
                  <a:lnTo>
                    <a:pt x="946826" y="914400"/>
                  </a:lnTo>
                  <a:lnTo>
                    <a:pt x="90792" y="979251"/>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459"/>
            <p:cNvSpPr/>
            <p:nvPr/>
          </p:nvSpPr>
          <p:spPr>
            <a:xfrm>
              <a:off x="4567941" y="3785401"/>
              <a:ext cx="920885" cy="823608"/>
            </a:xfrm>
            <a:custGeom>
              <a:avLst/>
              <a:gdLst>
                <a:gd name="connsiteX0" fmla="*/ 0 w 920885"/>
                <a:gd name="connsiteY0" fmla="*/ 136187 h 823608"/>
                <a:gd name="connsiteX1" fmla="*/ 849549 w 920885"/>
                <a:gd name="connsiteY1" fmla="*/ 0 h 823608"/>
                <a:gd name="connsiteX2" fmla="*/ 920885 w 920885"/>
                <a:gd name="connsiteY2" fmla="*/ 577174 h 823608"/>
                <a:gd name="connsiteX3" fmla="*/ 64851 w 920885"/>
                <a:gd name="connsiteY3" fmla="*/ 823608 h 823608"/>
                <a:gd name="connsiteX4" fmla="*/ 0 w 920885"/>
                <a:gd name="connsiteY4" fmla="*/ 136187 h 82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85" h="823608">
                  <a:moveTo>
                    <a:pt x="0" y="136187"/>
                  </a:moveTo>
                  <a:lnTo>
                    <a:pt x="849549" y="0"/>
                  </a:lnTo>
                  <a:lnTo>
                    <a:pt x="920885" y="577174"/>
                  </a:lnTo>
                  <a:lnTo>
                    <a:pt x="64851" y="823608"/>
                  </a:lnTo>
                  <a:lnTo>
                    <a:pt x="0" y="136187"/>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628126" y="1129743"/>
            <a:ext cx="1839988" cy="4134336"/>
            <a:chOff x="2628126" y="1129743"/>
            <a:chExt cx="1839988" cy="4134336"/>
          </a:xfrm>
        </p:grpSpPr>
        <p:sp>
          <p:nvSpPr>
            <p:cNvPr id="124" name="Freeform 123"/>
            <p:cNvSpPr/>
            <p:nvPr/>
          </p:nvSpPr>
          <p:spPr>
            <a:xfrm>
              <a:off x="2628126" y="1129743"/>
              <a:ext cx="1524017"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0094326" lon="19824567" rev="77138"/>
                </a:camera>
                <a:lightRig rig="threePt" dir="t"/>
              </a:scene3d>
            </a:bodyPr>
            <a:lstStyle/>
            <a:p>
              <a:pPr algn="ctr"/>
              <a:r>
                <a:rPr lang="en-US" sz="800" b="1">
                  <a:ln w="0"/>
                  <a:solidFill>
                    <a:schemeClr val="tx2">
                      <a:alpha val="60000"/>
                    </a:schemeClr>
                  </a:solidFill>
                  <a:effectLst>
                    <a:glow rad="139700">
                      <a:schemeClr val="bg2">
                        <a:alpha val="69000"/>
                      </a:schemeClr>
                    </a:glow>
                  </a:effectLst>
                  <a:latin typeface="Avenir Book" charset="0"/>
                  <a:ea typeface="Avenir Book" charset="0"/>
                  <a:cs typeface="Avenir Book" charset="0"/>
                </a:rPr>
                <a:t>24 </a:t>
              </a:r>
              <a:r>
                <a:rPr lang="en-US" sz="800" b="1" kern="1200">
                  <a:ln w="0"/>
                  <a:solidFill>
                    <a:schemeClr val="tx2">
                      <a:alpha val="60000"/>
                    </a:schemeClr>
                  </a:solidFill>
                  <a:effectLst>
                    <a:glow rad="139700">
                      <a:schemeClr val="bg2">
                        <a:alpha val="69000"/>
                      </a:schemeClr>
                    </a:glow>
                  </a:effectLst>
                  <a:latin typeface="Avenir Book" charset="0"/>
                  <a:ea typeface="Avenir Book" charset="0"/>
                  <a:cs typeface="Avenir Book" charset="0"/>
                </a:rPr>
                <a:t>Cores | 1.5 TB |</a:t>
              </a:r>
              <a:r>
                <a:rPr lang="en-US" sz="800" b="1">
                  <a:ln w="0"/>
                  <a:solidFill>
                    <a:schemeClr val="tx2">
                      <a:alpha val="60000"/>
                    </a:schemeClr>
                  </a:solidFill>
                  <a:effectLst>
                    <a:glow rad="139700">
                      <a:schemeClr val="bg2">
                        <a:alpha val="69000"/>
                      </a:schemeClr>
                    </a:glow>
                  </a:effectLst>
                  <a:latin typeface="Avenir Book" charset="0"/>
                  <a:ea typeface="Avenir Book" charset="0"/>
                  <a:cs typeface="Avenir Book" charset="0"/>
                </a:rPr>
                <a:t> CentOS</a:t>
              </a:r>
              <a:endParaRPr lang="en-US" sz="800" b="1" kern="1200">
                <a:ln w="0"/>
                <a:solidFill>
                  <a:schemeClr val="tx2">
                    <a:alpha val="60000"/>
                  </a:schemeClr>
                </a:solidFill>
                <a:effectLst>
                  <a:glow rad="139700">
                    <a:schemeClr val="bg2">
                      <a:alpha val="69000"/>
                    </a:schemeClr>
                  </a:glow>
                </a:effectLst>
                <a:latin typeface="Avenir Book" charset="0"/>
                <a:ea typeface="Avenir Book" charset="0"/>
                <a:cs typeface="Avenir Book" charset="0"/>
              </a:endParaRPr>
            </a:p>
          </p:txBody>
        </p:sp>
        <p:sp>
          <p:nvSpPr>
            <p:cNvPr id="125" name="Freeform 124"/>
            <p:cNvSpPr/>
            <p:nvPr/>
          </p:nvSpPr>
          <p:spPr>
            <a:xfrm>
              <a:off x="2635379" y="1873910"/>
              <a:ext cx="1588834"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20694183" lon="19838436" rev="72353"/>
                </a:camera>
                <a:lightRig rig="threePt" dir="t"/>
              </a:scene3d>
            </a:bodyPr>
            <a:lstStyle/>
            <a:p>
              <a:pPr algn="ctr"/>
              <a:r>
                <a:rPr lang="en-US" sz="800" b="1">
                  <a:ln w="0"/>
                  <a:solidFill>
                    <a:schemeClr val="tx2">
                      <a:alpha val="60000"/>
                    </a:schemeClr>
                  </a:solidFill>
                  <a:effectLst>
                    <a:glow rad="139700">
                      <a:schemeClr val="bg2">
                        <a:alpha val="67000"/>
                      </a:schemeClr>
                    </a:glow>
                  </a:effectLst>
                  <a:latin typeface="Avenir Book" charset="0"/>
                  <a:ea typeface="Avenir Book" charset="0"/>
                  <a:cs typeface="Avenir Book" charset="0"/>
                </a:rPr>
                <a:t>32 </a:t>
              </a:r>
              <a:r>
                <a:rPr lang="en-US" sz="800" b="1" kern="1200">
                  <a:ln w="0"/>
                  <a:solidFill>
                    <a:schemeClr val="tx2">
                      <a:alpha val="60000"/>
                    </a:schemeClr>
                  </a:solidFill>
                  <a:effectLst>
                    <a:glow rad="139700">
                      <a:schemeClr val="bg2">
                        <a:alpha val="67000"/>
                      </a:schemeClr>
                    </a:glow>
                  </a:effectLst>
                  <a:latin typeface="Avenir Book" charset="0"/>
                  <a:ea typeface="Avenir Book" charset="0"/>
                  <a:cs typeface="Avenir Book" charset="0"/>
                </a:rPr>
                <a:t>Cores | 1 TB |</a:t>
              </a:r>
              <a:r>
                <a:rPr lang="en-US" sz="800" b="1">
                  <a:ln w="0"/>
                  <a:solidFill>
                    <a:schemeClr val="tx2">
                      <a:alpha val="60000"/>
                    </a:schemeClr>
                  </a:solidFill>
                  <a:effectLst>
                    <a:glow rad="139700">
                      <a:schemeClr val="bg2">
                        <a:alpha val="67000"/>
                      </a:schemeClr>
                    </a:glow>
                  </a:effectLst>
                  <a:latin typeface="Avenir Book" charset="0"/>
                  <a:ea typeface="Avenir Book" charset="0"/>
                  <a:cs typeface="Avenir Book" charset="0"/>
                </a:rPr>
                <a:t> CentOS</a:t>
              </a:r>
              <a:endParaRPr lang="en-US" sz="800" b="1" kern="1200">
                <a:ln w="0"/>
                <a:solidFill>
                  <a:schemeClr val="tx2">
                    <a:alpha val="60000"/>
                  </a:schemeClr>
                </a:solidFill>
                <a:effectLst>
                  <a:glow rad="139700">
                    <a:schemeClr val="bg2">
                      <a:alpha val="67000"/>
                    </a:schemeClr>
                  </a:glow>
                </a:effectLst>
                <a:latin typeface="Avenir Book" charset="0"/>
                <a:ea typeface="Avenir Book" charset="0"/>
                <a:cs typeface="Avenir Book" charset="0"/>
              </a:endParaRPr>
            </a:p>
          </p:txBody>
        </p:sp>
        <p:sp>
          <p:nvSpPr>
            <p:cNvPr id="126" name="Freeform 125"/>
            <p:cNvSpPr/>
            <p:nvPr/>
          </p:nvSpPr>
          <p:spPr>
            <a:xfrm>
              <a:off x="2879280" y="4784796"/>
              <a:ext cx="1588834"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896621" lon="19565400" rev="292295"/>
                </a:camera>
                <a:lightRig rig="threePt" dir="t"/>
              </a:scene3d>
            </a:bodyPr>
            <a:lstStyle/>
            <a:p>
              <a:pPr algn="ctr"/>
              <a:r>
                <a:rPr lang="en-US" sz="800" b="1">
                  <a:ln w="0"/>
                  <a:solidFill>
                    <a:schemeClr val="tx2">
                      <a:alpha val="60000"/>
                    </a:schemeClr>
                  </a:solidFill>
                  <a:effectLst>
                    <a:glow rad="139700">
                      <a:schemeClr val="bg2">
                        <a:alpha val="71000"/>
                      </a:schemeClr>
                    </a:glow>
                  </a:effectLst>
                  <a:latin typeface="Avenir Book" charset="0"/>
                  <a:ea typeface="Avenir Book" charset="0"/>
                  <a:cs typeface="Avenir Book" charset="0"/>
                </a:rPr>
                <a:t>128 </a:t>
              </a:r>
              <a:r>
                <a:rPr lang="en-US" sz="800" b="1" kern="1200">
                  <a:ln w="0"/>
                  <a:solidFill>
                    <a:schemeClr val="tx2">
                      <a:alpha val="60000"/>
                    </a:schemeClr>
                  </a:solidFill>
                  <a:effectLst>
                    <a:glow rad="139700">
                      <a:schemeClr val="bg2">
                        <a:alpha val="71000"/>
                      </a:schemeClr>
                    </a:glow>
                  </a:effectLst>
                  <a:latin typeface="Avenir Book" charset="0"/>
                  <a:ea typeface="Avenir Book" charset="0"/>
                  <a:cs typeface="Avenir Book" charset="0"/>
                </a:rPr>
                <a:t>Cores | 6 TB |</a:t>
              </a:r>
              <a:r>
                <a:rPr lang="en-US" sz="800" b="1">
                  <a:ln w="0"/>
                  <a:solidFill>
                    <a:schemeClr val="tx2">
                      <a:alpha val="60000"/>
                    </a:schemeClr>
                  </a:solidFill>
                  <a:effectLst>
                    <a:glow rad="139700">
                      <a:schemeClr val="bg2">
                        <a:alpha val="71000"/>
                      </a:schemeClr>
                    </a:glow>
                  </a:effectLst>
                  <a:latin typeface="Avenir Book" charset="0"/>
                  <a:ea typeface="Avenir Book" charset="0"/>
                  <a:cs typeface="Avenir Book" charset="0"/>
                </a:rPr>
                <a:t> Red Hat</a:t>
              </a:r>
              <a:endParaRPr lang="en-US" sz="800" b="1" kern="1200">
                <a:ln w="0"/>
                <a:solidFill>
                  <a:schemeClr val="tx2">
                    <a:alpha val="60000"/>
                  </a:schemeClr>
                </a:solidFill>
                <a:effectLst>
                  <a:glow rad="139700">
                    <a:schemeClr val="bg2">
                      <a:alpha val="71000"/>
                    </a:schemeClr>
                  </a:glow>
                </a:effectLst>
                <a:latin typeface="Avenir Book" charset="0"/>
                <a:ea typeface="Avenir Book" charset="0"/>
                <a:cs typeface="Avenir Book" charset="0"/>
              </a:endParaRPr>
            </a:p>
          </p:txBody>
        </p:sp>
        <p:sp>
          <p:nvSpPr>
            <p:cNvPr id="127" name="Freeform 126"/>
            <p:cNvSpPr/>
            <p:nvPr/>
          </p:nvSpPr>
          <p:spPr>
            <a:xfrm>
              <a:off x="2797006" y="3938436"/>
              <a:ext cx="1588834" cy="479283"/>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480000" lon="19539566" rev="286719"/>
                </a:camera>
                <a:lightRig rig="threePt" dir="t"/>
              </a:scene3d>
            </a:bodyPr>
            <a:lstStyle/>
            <a:p>
              <a:pPr algn="ctr"/>
              <a:r>
                <a:rPr lang="en-US" sz="800" b="1">
                  <a:ln w="0"/>
                  <a:solidFill>
                    <a:schemeClr val="tx2">
                      <a:alpha val="60000"/>
                    </a:schemeClr>
                  </a:solidFill>
                  <a:effectLst>
                    <a:glow rad="139700">
                      <a:schemeClr val="bg2">
                        <a:alpha val="65000"/>
                      </a:schemeClr>
                    </a:glow>
                  </a:effectLst>
                  <a:latin typeface="Avenir Book" charset="0"/>
                  <a:ea typeface="Avenir Book" charset="0"/>
                  <a:cs typeface="Avenir Book" charset="0"/>
                </a:rPr>
                <a:t>240 </a:t>
              </a:r>
              <a:r>
                <a:rPr lang="en-US" sz="800" b="1" kern="1200">
                  <a:ln w="0"/>
                  <a:solidFill>
                    <a:schemeClr val="tx2">
                      <a:alpha val="60000"/>
                    </a:schemeClr>
                  </a:solidFill>
                  <a:effectLst>
                    <a:glow rad="139700">
                      <a:schemeClr val="bg2">
                        <a:alpha val="65000"/>
                      </a:schemeClr>
                    </a:glow>
                  </a:effectLst>
                  <a:latin typeface="Avenir Book" charset="0"/>
                  <a:ea typeface="Avenir Book" charset="0"/>
                  <a:cs typeface="Avenir Book" charset="0"/>
                </a:rPr>
                <a:t>Cores | 15 TB |</a:t>
              </a:r>
              <a:r>
                <a:rPr lang="en-US" sz="800" b="1">
                  <a:ln w="0"/>
                  <a:solidFill>
                    <a:schemeClr val="tx2">
                      <a:alpha val="60000"/>
                    </a:schemeClr>
                  </a:solidFill>
                  <a:effectLst>
                    <a:glow rad="139700">
                      <a:schemeClr val="bg2">
                        <a:alpha val="65000"/>
                      </a:schemeClr>
                    </a:glow>
                  </a:effectLst>
                  <a:latin typeface="Avenir Book" charset="0"/>
                  <a:ea typeface="Avenir Book" charset="0"/>
                  <a:cs typeface="Avenir Book" charset="0"/>
                </a:rPr>
                <a:t> Red Hat</a:t>
              </a:r>
              <a:endParaRPr lang="en-US" sz="800" b="1" kern="1200">
                <a:ln w="0"/>
                <a:solidFill>
                  <a:schemeClr val="tx2">
                    <a:alpha val="60000"/>
                  </a:schemeClr>
                </a:solidFill>
                <a:effectLst>
                  <a:glow rad="139700">
                    <a:schemeClr val="bg2">
                      <a:alpha val="65000"/>
                    </a:schemeClr>
                  </a:glow>
                </a:effectLst>
                <a:latin typeface="Avenir Book" charset="0"/>
                <a:ea typeface="Avenir Book" charset="0"/>
                <a:cs typeface="Avenir Book" charset="0"/>
              </a:endParaRPr>
            </a:p>
          </p:txBody>
        </p:sp>
      </p:grpSp>
      <p:grpSp>
        <p:nvGrpSpPr>
          <p:cNvPr id="4" name="Group 3"/>
          <p:cNvGrpSpPr/>
          <p:nvPr/>
        </p:nvGrpSpPr>
        <p:grpSpPr>
          <a:xfrm>
            <a:off x="2745626" y="2728329"/>
            <a:ext cx="1582366" cy="1913106"/>
            <a:chOff x="2745626" y="2728329"/>
            <a:chExt cx="1582366" cy="1913106"/>
          </a:xfrm>
        </p:grpSpPr>
        <p:sp>
          <p:nvSpPr>
            <p:cNvPr id="42" name="Freeform 41"/>
            <p:cNvSpPr/>
            <p:nvPr/>
          </p:nvSpPr>
          <p:spPr>
            <a:xfrm>
              <a:off x="2745626" y="2728329"/>
              <a:ext cx="1582366" cy="1913106"/>
            </a:xfrm>
            <a:custGeom>
              <a:avLst/>
              <a:gdLst>
                <a:gd name="connsiteX0" fmla="*/ 0 w 1582366"/>
                <a:gd name="connsiteY0" fmla="*/ 0 h 1913106"/>
                <a:gd name="connsiteX1" fmla="*/ 1439693 w 1582366"/>
                <a:gd name="connsiteY1" fmla="*/ 51880 h 1913106"/>
                <a:gd name="connsiteX2" fmla="*/ 1582366 w 1582366"/>
                <a:gd name="connsiteY2" fmla="*/ 1588851 h 1913106"/>
                <a:gd name="connsiteX3" fmla="*/ 116732 w 1582366"/>
                <a:gd name="connsiteY3" fmla="*/ 1913106 h 1913106"/>
                <a:gd name="connsiteX4" fmla="*/ 0 w 1582366"/>
                <a:gd name="connsiteY4" fmla="*/ 0 h 191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66" h="1913106">
                  <a:moveTo>
                    <a:pt x="0" y="0"/>
                  </a:moveTo>
                  <a:lnTo>
                    <a:pt x="1439693" y="51880"/>
                  </a:lnTo>
                  <a:lnTo>
                    <a:pt x="1582366" y="1588851"/>
                  </a:lnTo>
                  <a:lnTo>
                    <a:pt x="116732" y="1913106"/>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2825469" y="2778815"/>
              <a:ext cx="1500155" cy="1640225"/>
            </a:xfrm>
            <a:custGeom>
              <a:avLst/>
              <a:gdLst>
                <a:gd name="connsiteX0" fmla="*/ 0 w 1543050"/>
                <a:gd name="connsiteY0" fmla="*/ 0 h 1562100"/>
                <a:gd name="connsiteX1" fmla="*/ 101600 w 1543050"/>
                <a:gd name="connsiteY1" fmla="*/ 1562100 h 1562100"/>
                <a:gd name="connsiteX2" fmla="*/ 1543050 w 1543050"/>
                <a:gd name="connsiteY2" fmla="*/ 1279525 h 1562100"/>
                <a:gd name="connsiteX3" fmla="*/ 1425575 w 1543050"/>
                <a:gd name="connsiteY3" fmla="*/ 57150 h 1562100"/>
                <a:gd name="connsiteX4" fmla="*/ 0 w 15430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562100">
                  <a:moveTo>
                    <a:pt x="0" y="0"/>
                  </a:moveTo>
                  <a:lnTo>
                    <a:pt x="101600" y="1562100"/>
                  </a:lnTo>
                  <a:lnTo>
                    <a:pt x="1543050" y="1279525"/>
                  </a:lnTo>
                  <a:lnTo>
                    <a:pt x="1425575" y="57150"/>
                  </a:lnTo>
                  <a:lnTo>
                    <a:pt x="0" y="0"/>
                  </a:lnTo>
                  <a:close/>
                </a:path>
              </a:pathLst>
            </a:custGeom>
            <a:solidFill>
              <a:schemeClr val="accent1">
                <a:lumMod val="40000"/>
                <a:lumOff val="60000"/>
                <a:alpha val="0"/>
              </a:schemeClr>
            </a:solidFill>
            <a:ln w="12700" cap="flat">
              <a:noFill/>
              <a:prstDash val="solid"/>
              <a:miter lim="800000"/>
            </a:ln>
            <a:effectLst>
              <a:glow>
                <a:schemeClr val="accent1"/>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scene3d>
                <a:camera prst="perspectiveContrastingRightFacing">
                  <a:rot lat="573381" lon="19875359" rev="69765"/>
                </a:camera>
                <a:lightRig rig="threePt" dir="t"/>
              </a:scene3d>
            </a:bodyPr>
            <a:lstStyle/>
            <a:p>
              <a:pPr algn="ctr"/>
              <a:r>
                <a:rPr lang="en-US" sz="1800" b="1" kern="1200">
                  <a:ln w="0"/>
                  <a:solidFill>
                    <a:schemeClr val="tx2"/>
                  </a:solidFill>
                  <a:effectLst>
                    <a:glow rad="139700">
                      <a:schemeClr val="bg2">
                        <a:alpha val="80000"/>
                      </a:schemeClr>
                    </a:glow>
                  </a:effectLst>
                  <a:latin typeface="Avenir Book" charset="0"/>
                  <a:ea typeface="Avenir Book" charset="0"/>
                  <a:cs typeface="Avenir Book" charset="0"/>
                </a:rPr>
                <a:t>Software-Defined Server</a:t>
              </a:r>
              <a:endParaRPr lang="en-US" sz="1800" b="1" i="1" kern="1200">
                <a:ln w="0"/>
                <a:solidFill>
                  <a:schemeClr val="tx2"/>
                </a:solidFill>
                <a:effectLst>
                  <a:glow rad="139700">
                    <a:schemeClr val="bg2">
                      <a:alpha val="80000"/>
                    </a:schemeClr>
                  </a:glow>
                </a:effectLst>
                <a:latin typeface="Avenir Book" charset="0"/>
                <a:ea typeface="Avenir Book" charset="0"/>
                <a:cs typeface="Avenir Book" charset="0"/>
              </a:endParaRPr>
            </a:p>
          </p:txBody>
        </p:sp>
      </p:grpSp>
      <p:grpSp>
        <p:nvGrpSpPr>
          <p:cNvPr id="5" name="Group 4"/>
          <p:cNvGrpSpPr/>
          <p:nvPr/>
        </p:nvGrpSpPr>
        <p:grpSpPr>
          <a:xfrm>
            <a:off x="2635379" y="873588"/>
            <a:ext cx="1776919" cy="4364477"/>
            <a:chOff x="2635379" y="873588"/>
            <a:chExt cx="1776919" cy="4364477"/>
          </a:xfrm>
        </p:grpSpPr>
        <p:sp>
          <p:nvSpPr>
            <p:cNvPr id="46" name="Freeform 45"/>
            <p:cNvSpPr/>
            <p:nvPr/>
          </p:nvSpPr>
          <p:spPr>
            <a:xfrm>
              <a:off x="2680775" y="1677741"/>
              <a:ext cx="1472119" cy="791183"/>
            </a:xfrm>
            <a:custGeom>
              <a:avLst/>
              <a:gdLst>
                <a:gd name="connsiteX0" fmla="*/ 0 w 1472119"/>
                <a:gd name="connsiteY0" fmla="*/ 0 h 791183"/>
                <a:gd name="connsiteX1" fmla="*/ 1420238 w 1472119"/>
                <a:gd name="connsiteY1" fmla="*/ 239949 h 791183"/>
                <a:gd name="connsiteX2" fmla="*/ 1472119 w 1472119"/>
                <a:gd name="connsiteY2" fmla="*/ 791183 h 791183"/>
                <a:gd name="connsiteX3" fmla="*/ 38910 w 1472119"/>
                <a:gd name="connsiteY3" fmla="*/ 648511 h 791183"/>
                <a:gd name="connsiteX4" fmla="*/ 0 w 1472119"/>
                <a:gd name="connsiteY4" fmla="*/ 0 h 79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119" h="791183">
                  <a:moveTo>
                    <a:pt x="0" y="0"/>
                  </a:moveTo>
                  <a:lnTo>
                    <a:pt x="1420238" y="239949"/>
                  </a:lnTo>
                  <a:lnTo>
                    <a:pt x="1472119" y="791183"/>
                  </a:lnTo>
                  <a:lnTo>
                    <a:pt x="38910" y="648511"/>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635379" y="873588"/>
              <a:ext cx="1452664" cy="869004"/>
            </a:xfrm>
            <a:custGeom>
              <a:avLst/>
              <a:gdLst>
                <a:gd name="connsiteX0" fmla="*/ 32425 w 1452664"/>
                <a:gd name="connsiteY0" fmla="*/ 583660 h 869004"/>
                <a:gd name="connsiteX1" fmla="*/ 0 w 1452664"/>
                <a:gd name="connsiteY1" fmla="*/ 0 h 869004"/>
                <a:gd name="connsiteX2" fmla="*/ 1407268 w 1452664"/>
                <a:gd name="connsiteY2" fmla="*/ 395592 h 869004"/>
                <a:gd name="connsiteX3" fmla="*/ 1452664 w 1452664"/>
                <a:gd name="connsiteY3" fmla="*/ 869004 h 869004"/>
                <a:gd name="connsiteX4" fmla="*/ 32425 w 1452664"/>
                <a:gd name="connsiteY4" fmla="*/ 583660 h 86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664" h="869004">
                  <a:moveTo>
                    <a:pt x="32425" y="583660"/>
                  </a:moveTo>
                  <a:lnTo>
                    <a:pt x="0" y="0"/>
                  </a:lnTo>
                  <a:lnTo>
                    <a:pt x="1407268" y="395592"/>
                  </a:lnTo>
                  <a:lnTo>
                    <a:pt x="1452664" y="869004"/>
                  </a:lnTo>
                  <a:lnTo>
                    <a:pt x="32425" y="58366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875328" y="4433912"/>
              <a:ext cx="1536970" cy="804153"/>
            </a:xfrm>
            <a:custGeom>
              <a:avLst/>
              <a:gdLst>
                <a:gd name="connsiteX0" fmla="*/ 0 w 1536970"/>
                <a:gd name="connsiteY0" fmla="*/ 356680 h 804153"/>
                <a:gd name="connsiteX1" fmla="*/ 1465634 w 1536970"/>
                <a:gd name="connsiteY1" fmla="*/ 0 h 804153"/>
                <a:gd name="connsiteX2" fmla="*/ 1536970 w 1536970"/>
                <a:gd name="connsiteY2" fmla="*/ 804153 h 804153"/>
                <a:gd name="connsiteX3" fmla="*/ 19455 w 1536970"/>
                <a:gd name="connsiteY3" fmla="*/ 797668 h 804153"/>
                <a:gd name="connsiteX4" fmla="*/ 0 w 1536970"/>
                <a:gd name="connsiteY4" fmla="*/ 356680 h 8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70" h="804153">
                  <a:moveTo>
                    <a:pt x="0" y="356680"/>
                  </a:moveTo>
                  <a:lnTo>
                    <a:pt x="1465634" y="0"/>
                  </a:lnTo>
                  <a:lnTo>
                    <a:pt x="1536970" y="804153"/>
                  </a:lnTo>
                  <a:lnTo>
                    <a:pt x="19455" y="797668"/>
                  </a:lnTo>
                  <a:lnTo>
                    <a:pt x="0" y="35668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631476" y="1044667"/>
            <a:ext cx="2086543" cy="336089"/>
            <a:chOff x="6631476" y="1044667"/>
            <a:chExt cx="2086543" cy="336089"/>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1476" y="1044667"/>
              <a:ext cx="336089" cy="336089"/>
            </a:xfrm>
            <a:prstGeom prst="rect">
              <a:avLst/>
            </a:prstGeom>
            <a:effectLst>
              <a:outerShdw blurRad="50800" dist="38100" dir="2700000" algn="tl" rotWithShape="0">
                <a:prstClr val="black">
                  <a:alpha val="40000"/>
                </a:prstClr>
              </a:outerShdw>
            </a:effectLst>
          </p:spPr>
        </p:pic>
        <p:sp>
          <p:nvSpPr>
            <p:cNvPr id="75" name="TextBox 74"/>
            <p:cNvSpPr txBox="1"/>
            <p:nvPr/>
          </p:nvSpPr>
          <p:spPr>
            <a:xfrm>
              <a:off x="7023840" y="1058823"/>
              <a:ext cx="1694179"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Deploy in Minutes</a:t>
              </a:r>
            </a:p>
          </p:txBody>
        </p:sp>
      </p:grpSp>
      <p:grpSp>
        <p:nvGrpSpPr>
          <p:cNvPr id="27" name="Group 26"/>
          <p:cNvGrpSpPr/>
          <p:nvPr/>
        </p:nvGrpSpPr>
        <p:grpSpPr>
          <a:xfrm>
            <a:off x="6659552" y="4174525"/>
            <a:ext cx="2327494" cy="378425"/>
            <a:chOff x="6659552" y="2072316"/>
            <a:chExt cx="2327494" cy="378425"/>
          </a:xfrm>
        </p:grpSpPr>
        <p:grpSp>
          <p:nvGrpSpPr>
            <p:cNvPr id="10" name="Group 9"/>
            <p:cNvGrpSpPr/>
            <p:nvPr/>
          </p:nvGrpSpPr>
          <p:grpSpPr>
            <a:xfrm>
              <a:off x="6659552" y="2072316"/>
              <a:ext cx="353462" cy="378425"/>
              <a:chOff x="8188456" y="2483139"/>
              <a:chExt cx="662600" cy="709395"/>
            </a:xfrm>
          </p:grpSpPr>
          <p:pic>
            <p:nvPicPr>
              <p:cNvPr id="68" name="Picture 6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88456" y="2483139"/>
                <a:ext cx="571395" cy="571395"/>
              </a:xfrm>
              <a:prstGeom prst="rect">
                <a:avLst/>
              </a:prstGeom>
            </p:spPr>
          </p:pic>
          <p:pic>
            <p:nvPicPr>
              <p:cNvPr id="70" name="Picture 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26802" y="2868280"/>
                <a:ext cx="324254" cy="324254"/>
              </a:xfrm>
              <a:prstGeom prst="rect">
                <a:avLst/>
              </a:prstGeom>
            </p:spPr>
          </p:pic>
        </p:grpSp>
        <p:sp>
          <p:nvSpPr>
            <p:cNvPr id="77" name="TextBox 76"/>
            <p:cNvSpPr txBox="1"/>
            <p:nvPr/>
          </p:nvSpPr>
          <p:spPr>
            <a:xfrm>
              <a:off x="7023840" y="2076758"/>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Low Hardware Cost</a:t>
              </a:r>
            </a:p>
          </p:txBody>
        </p:sp>
      </p:grpSp>
      <p:grpSp>
        <p:nvGrpSpPr>
          <p:cNvPr id="29" name="Group 28"/>
          <p:cNvGrpSpPr/>
          <p:nvPr/>
        </p:nvGrpSpPr>
        <p:grpSpPr>
          <a:xfrm>
            <a:off x="6589941" y="2222732"/>
            <a:ext cx="2397105" cy="451794"/>
            <a:chOff x="6589941" y="3104499"/>
            <a:chExt cx="2397105" cy="451794"/>
          </a:xfrm>
        </p:grpSpPr>
        <p:pic>
          <p:nvPicPr>
            <p:cNvPr id="22" name="Picture 21"/>
            <p:cNvPicPr>
              <a:picLocks noChangeAspect="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589941" y="3104499"/>
              <a:ext cx="451794" cy="451794"/>
            </a:xfrm>
            <a:prstGeom prst="rect">
              <a:avLst/>
            </a:prstGeom>
          </p:spPr>
        </p:pic>
        <p:sp>
          <p:nvSpPr>
            <p:cNvPr id="81" name="TextBox 80"/>
            <p:cNvSpPr txBox="1"/>
            <p:nvPr/>
          </p:nvSpPr>
          <p:spPr>
            <a:xfrm>
              <a:off x="7023840" y="3145740"/>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Infinitely Configurable</a:t>
              </a:r>
            </a:p>
          </p:txBody>
        </p:sp>
      </p:grpSp>
      <p:grpSp>
        <p:nvGrpSpPr>
          <p:cNvPr id="30" name="Group 29"/>
          <p:cNvGrpSpPr/>
          <p:nvPr/>
        </p:nvGrpSpPr>
        <p:grpSpPr>
          <a:xfrm>
            <a:off x="6712123" y="1641018"/>
            <a:ext cx="2274923" cy="321452"/>
            <a:chOff x="6712123" y="4130657"/>
            <a:chExt cx="2274923" cy="321452"/>
          </a:xfrm>
        </p:grpSpPr>
        <p:pic>
          <p:nvPicPr>
            <p:cNvPr id="23" name="Picture 22"/>
            <p:cNvPicPr>
              <a:picLocks noChangeAspect="1"/>
            </p:cNvPicPr>
            <p:nvPr/>
          </p:nvPicPr>
          <p:blipFill>
            <a:blip r:embed="rId9"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712123" y="4130657"/>
              <a:ext cx="321452" cy="321452"/>
            </a:xfrm>
            <a:prstGeom prst="rect">
              <a:avLst/>
            </a:prstGeom>
          </p:spPr>
        </p:pic>
        <p:sp>
          <p:nvSpPr>
            <p:cNvPr id="85" name="TextBox 84"/>
            <p:cNvSpPr txBox="1"/>
            <p:nvPr/>
          </p:nvSpPr>
          <p:spPr>
            <a:xfrm>
              <a:off x="7023840" y="4134774"/>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Massively Scalable</a:t>
              </a:r>
            </a:p>
          </p:txBody>
        </p:sp>
      </p:grpSp>
      <p:grpSp>
        <p:nvGrpSpPr>
          <p:cNvPr id="31" name="Group 30"/>
          <p:cNvGrpSpPr/>
          <p:nvPr/>
        </p:nvGrpSpPr>
        <p:grpSpPr>
          <a:xfrm>
            <a:off x="6668867" y="3540484"/>
            <a:ext cx="2318179" cy="373777"/>
            <a:chOff x="6668867" y="4613608"/>
            <a:chExt cx="2318179" cy="373777"/>
          </a:xfrm>
        </p:grpSpPr>
        <p:pic>
          <p:nvPicPr>
            <p:cNvPr id="24" name="Pictur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68867" y="4613608"/>
              <a:ext cx="373777" cy="373777"/>
            </a:xfrm>
            <a:prstGeom prst="rect">
              <a:avLst/>
            </a:prstGeom>
          </p:spPr>
        </p:pic>
        <p:sp>
          <p:nvSpPr>
            <p:cNvPr id="86" name="TextBox 85"/>
            <p:cNvSpPr txBox="1"/>
            <p:nvPr/>
          </p:nvSpPr>
          <p:spPr>
            <a:xfrm>
              <a:off x="7023840" y="4649278"/>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Cloud or On-</a:t>
              </a:r>
              <a:r>
                <a:rPr lang="en-US" sz="1400" b="1" err="1">
                  <a:solidFill>
                    <a:schemeClr val="tx2"/>
                  </a:solidFill>
                  <a:latin typeface="Avenir Book" charset="0"/>
                  <a:ea typeface="Avenir Book" charset="0"/>
                  <a:cs typeface="Avenir Book" charset="0"/>
                </a:rPr>
                <a:t>prem</a:t>
              </a:r>
              <a:endParaRPr lang="en-US" sz="1400" b="1">
                <a:solidFill>
                  <a:schemeClr val="tx2"/>
                </a:solidFill>
                <a:latin typeface="Avenir Book" charset="0"/>
                <a:ea typeface="Avenir Book" charset="0"/>
                <a:cs typeface="Avenir Book" charset="0"/>
              </a:endParaRPr>
            </a:p>
          </p:txBody>
        </p:sp>
      </p:grpSp>
      <p:grpSp>
        <p:nvGrpSpPr>
          <p:cNvPr id="28" name="Group 27"/>
          <p:cNvGrpSpPr/>
          <p:nvPr/>
        </p:nvGrpSpPr>
        <p:grpSpPr>
          <a:xfrm>
            <a:off x="6646849" y="2934788"/>
            <a:ext cx="2340197" cy="345434"/>
            <a:chOff x="6646849" y="2625471"/>
            <a:chExt cx="2340197" cy="345434"/>
          </a:xfrm>
        </p:grpSpPr>
        <p:sp>
          <p:nvSpPr>
            <p:cNvPr id="79" name="TextBox 78"/>
            <p:cNvSpPr txBox="1"/>
            <p:nvPr/>
          </p:nvSpPr>
          <p:spPr>
            <a:xfrm>
              <a:off x="7023840" y="2651122"/>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Build-as-you-grow</a:t>
              </a:r>
            </a:p>
          </p:txBody>
        </p:sp>
        <p:pic>
          <p:nvPicPr>
            <p:cNvPr id="25" name="Picture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46849" y="2625471"/>
              <a:ext cx="392538" cy="345434"/>
            </a:xfrm>
            <a:prstGeom prst="rect">
              <a:avLst/>
            </a:prstGeom>
          </p:spPr>
        </p:pic>
      </p:grpSp>
      <p:sp>
        <p:nvSpPr>
          <p:cNvPr id="84" name="TextBox 83">
            <a:extLst>
              <a:ext uri="{FF2B5EF4-FFF2-40B4-BE49-F238E27FC236}">
                <a16:creationId xmlns:a16="http://schemas.microsoft.com/office/drawing/2014/main" id="{2E89BFCD-8060-1B47-B2E1-09991835107D}"/>
              </a:ext>
            </a:extLst>
          </p:cNvPr>
          <p:cNvSpPr txBox="1"/>
          <p:nvPr/>
        </p:nvSpPr>
        <p:spPr>
          <a:xfrm>
            <a:off x="0" y="4874986"/>
            <a:ext cx="255198"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5</a:t>
            </a:r>
          </a:p>
        </p:txBody>
      </p:sp>
    </p:spTree>
    <p:custDataLst>
      <p:tags r:id="rId1"/>
    </p:custDataLst>
    <p:extLst>
      <p:ext uri="{BB962C8B-B14F-4D97-AF65-F5344CB8AC3E}">
        <p14:creationId xmlns:p14="http://schemas.microsoft.com/office/powerpoint/2010/main" val="2049345249"/>
      </p:ext>
    </p:extLst>
  </p:cSld>
  <p:clrMapOvr>
    <a:masterClrMapping/>
  </p:clrMapOvr>
  <mc:AlternateContent xmlns:mc="http://schemas.openxmlformats.org/markup-compatibility/2006">
    <mc:Choice xmlns:p14="http://schemas.microsoft.com/office/powerpoint/2010/main" Requires="p14">
      <p:transition spd="slow" p14:dur="2000" advTm="60692"/>
    </mc:Choice>
    <mc:Fallback>
      <p:transition spd="slow" advTm="60692"/>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3612966" y="1327673"/>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Application</a:t>
            </a:r>
          </a:p>
        </p:txBody>
      </p:sp>
      <p:sp>
        <p:nvSpPr>
          <p:cNvPr id="94" name="Rectangle 93"/>
          <p:cNvSpPr/>
          <p:nvPr/>
        </p:nvSpPr>
        <p:spPr>
          <a:xfrm>
            <a:off x="2685747" y="147259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Application</a:t>
            </a:r>
          </a:p>
        </p:txBody>
      </p:sp>
      <p:sp>
        <p:nvSpPr>
          <p:cNvPr id="95" name="Rectangle 94"/>
          <p:cNvSpPr/>
          <p:nvPr/>
        </p:nvSpPr>
        <p:spPr>
          <a:xfrm>
            <a:off x="1741484" y="1624888"/>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Application</a:t>
            </a:r>
          </a:p>
        </p:txBody>
      </p:sp>
      <p:sp>
        <p:nvSpPr>
          <p:cNvPr id="96" name="Rectangle 95"/>
          <p:cNvSpPr/>
          <p:nvPr/>
        </p:nvSpPr>
        <p:spPr>
          <a:xfrm>
            <a:off x="795240" y="176843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Application</a:t>
            </a:r>
          </a:p>
        </p:txBody>
      </p:sp>
      <p:sp>
        <p:nvSpPr>
          <p:cNvPr id="88" name="Rectangle 87"/>
          <p:cNvSpPr/>
          <p:nvPr/>
        </p:nvSpPr>
        <p:spPr>
          <a:xfrm>
            <a:off x="3820725" y="1468353"/>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OS</a:t>
            </a:r>
          </a:p>
        </p:txBody>
      </p:sp>
      <p:sp>
        <p:nvSpPr>
          <p:cNvPr id="89" name="Rectangle 88"/>
          <p:cNvSpPr/>
          <p:nvPr/>
        </p:nvSpPr>
        <p:spPr>
          <a:xfrm>
            <a:off x="2893506" y="161327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OS</a:t>
            </a:r>
          </a:p>
        </p:txBody>
      </p:sp>
      <p:sp>
        <p:nvSpPr>
          <p:cNvPr id="91" name="Rectangle 90"/>
          <p:cNvSpPr/>
          <p:nvPr/>
        </p:nvSpPr>
        <p:spPr>
          <a:xfrm>
            <a:off x="1949243" y="1765568"/>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OS</a:t>
            </a:r>
          </a:p>
        </p:txBody>
      </p:sp>
      <p:sp>
        <p:nvSpPr>
          <p:cNvPr id="92" name="Rectangle 91"/>
          <p:cNvSpPr/>
          <p:nvPr/>
        </p:nvSpPr>
        <p:spPr>
          <a:xfrm>
            <a:off x="1002999" y="1909115"/>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OS</a:t>
            </a:r>
          </a:p>
        </p:txBody>
      </p:sp>
      <p:sp>
        <p:nvSpPr>
          <p:cNvPr id="3" name="TextBox 2"/>
          <p:cNvSpPr txBox="1"/>
          <p:nvPr/>
        </p:nvSpPr>
        <p:spPr>
          <a:xfrm>
            <a:off x="409909" y="87349"/>
            <a:ext cx="184666" cy="300082"/>
          </a:xfrm>
          <a:prstGeom prst="rect">
            <a:avLst/>
          </a:prstGeom>
          <a:noFill/>
        </p:spPr>
        <p:txBody>
          <a:bodyPr wrap="none" rtlCol="0">
            <a:spAutoFit/>
          </a:bodyPr>
          <a:lstStyle/>
          <a:p>
            <a:endParaRPr lang="en-US"/>
          </a:p>
        </p:txBody>
      </p:sp>
      <p:sp>
        <p:nvSpPr>
          <p:cNvPr id="5" name="Title 4"/>
          <p:cNvSpPr>
            <a:spLocks noGrp="1"/>
          </p:cNvSpPr>
          <p:nvPr>
            <p:ph type="title"/>
          </p:nvPr>
        </p:nvSpPr>
        <p:spPr/>
        <p:txBody>
          <a:bodyPr/>
          <a:lstStyle/>
          <a:p>
            <a:r>
              <a:rPr lang="en-US"/>
              <a:t>Virtualization Today</a:t>
            </a:r>
          </a:p>
        </p:txBody>
      </p:sp>
      <p:sp>
        <p:nvSpPr>
          <p:cNvPr id="90" name="TextBox 89"/>
          <p:cNvSpPr txBox="1"/>
          <p:nvPr/>
        </p:nvSpPr>
        <p:spPr>
          <a:xfrm>
            <a:off x="6010615" y="1261229"/>
            <a:ext cx="3057185" cy="2862322"/>
          </a:xfrm>
          <a:prstGeom prst="rect">
            <a:avLst/>
          </a:prstGeom>
          <a:noFill/>
        </p:spPr>
        <p:txBody>
          <a:bodyPr wrap="square" rtlCol="0">
            <a:spAutoFit/>
          </a:bodyPr>
          <a:lstStyle/>
          <a:p>
            <a:pPr algn="ctr"/>
            <a:r>
              <a:rPr lang="en-US" sz="1800" b="1" i="1">
                <a:solidFill>
                  <a:schemeClr val="bg1"/>
                </a:solidFill>
                <a:latin typeface="Avenir Book" charset="0"/>
                <a:ea typeface="Avenir Book" charset="0"/>
                <a:cs typeface="Avenir Book" charset="0"/>
              </a:rPr>
              <a:t>Discrete physical resources</a:t>
            </a:r>
          </a:p>
          <a:p>
            <a:pPr algn="ctr"/>
            <a:endParaRPr lang="en-US" sz="1800" b="1" i="1">
              <a:solidFill>
                <a:schemeClr val="bg1"/>
              </a:solidFill>
              <a:latin typeface="Avenir Book" charset="0"/>
              <a:ea typeface="Avenir Book" charset="0"/>
              <a:cs typeface="Avenir Book" charset="0"/>
            </a:endParaRPr>
          </a:p>
          <a:p>
            <a:pPr algn="ctr"/>
            <a:r>
              <a:rPr lang="en-US" sz="1800" b="1" i="1">
                <a:solidFill>
                  <a:schemeClr val="bg1"/>
                </a:solidFill>
                <a:latin typeface="Avenir Book" charset="0"/>
                <a:ea typeface="Avenir Book" charset="0"/>
                <a:cs typeface="Avenir Book" charset="0"/>
              </a:rPr>
              <a:t>One or more guest operating systems</a:t>
            </a:r>
          </a:p>
          <a:p>
            <a:pPr algn="ctr"/>
            <a:endParaRPr lang="en-US" sz="1800" b="1" i="1">
              <a:solidFill>
                <a:schemeClr val="bg1"/>
              </a:solidFill>
              <a:latin typeface="Avenir Book" charset="0"/>
              <a:ea typeface="Avenir Book" charset="0"/>
              <a:cs typeface="Avenir Book" charset="0"/>
            </a:endParaRPr>
          </a:p>
          <a:p>
            <a:pPr algn="ctr"/>
            <a:r>
              <a:rPr lang="en-US" sz="1800" b="1" i="1">
                <a:solidFill>
                  <a:schemeClr val="bg1"/>
                </a:solidFill>
                <a:latin typeface="Avenir Book" charset="0"/>
                <a:ea typeface="Avenir Book" charset="0"/>
                <a:cs typeface="Avenir Book" charset="0"/>
              </a:rPr>
              <a:t>Ideal for smaller applications and data sets</a:t>
            </a:r>
          </a:p>
          <a:p>
            <a:pPr algn="ctr"/>
            <a:endParaRPr lang="en-US" sz="1800" b="1" i="1">
              <a:solidFill>
                <a:schemeClr val="bg1"/>
              </a:solidFill>
              <a:latin typeface="Avenir Book" charset="0"/>
              <a:ea typeface="Avenir Book" charset="0"/>
              <a:cs typeface="Avenir Book" charset="0"/>
            </a:endParaRPr>
          </a:p>
          <a:p>
            <a:pPr algn="ctr"/>
            <a:r>
              <a:rPr lang="en-US" sz="1800" b="1" i="1">
                <a:solidFill>
                  <a:schemeClr val="bg1"/>
                </a:solidFill>
                <a:latin typeface="Avenir Book" charset="0"/>
                <a:ea typeface="Avenir Book" charset="0"/>
                <a:cs typeface="Avenir Book" charset="0"/>
              </a:rPr>
              <a:t>Not useful for large-</a:t>
            </a:r>
          </a:p>
          <a:p>
            <a:pPr algn="ctr"/>
            <a:r>
              <a:rPr lang="en-US" sz="1800" b="1" i="1">
                <a:solidFill>
                  <a:schemeClr val="bg1"/>
                </a:solidFill>
                <a:latin typeface="Avenir Book" charset="0"/>
                <a:ea typeface="Avenir Book" charset="0"/>
                <a:cs typeface="Avenir Book" charset="0"/>
              </a:rPr>
              <a:t>scale applications</a:t>
            </a:r>
          </a:p>
        </p:txBody>
      </p:sp>
      <p:sp>
        <p:nvSpPr>
          <p:cNvPr id="233" name="Left Brace 232"/>
          <p:cNvSpPr/>
          <p:nvPr/>
        </p:nvSpPr>
        <p:spPr>
          <a:xfrm>
            <a:off x="1346576" y="2894587"/>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34" name="TextBox 233"/>
          <p:cNvSpPr txBox="1"/>
          <p:nvPr/>
        </p:nvSpPr>
        <p:spPr>
          <a:xfrm>
            <a:off x="381000" y="3788356"/>
            <a:ext cx="1109085"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Physical</a:t>
            </a:r>
          </a:p>
          <a:p>
            <a:pPr algn="ctr"/>
            <a:r>
              <a:rPr lang="en-US" sz="1600" b="1">
                <a:solidFill>
                  <a:schemeClr val="bg1"/>
                </a:solidFill>
                <a:latin typeface="Avenir Book" charset="0"/>
                <a:ea typeface="Avenir Book" charset="0"/>
                <a:cs typeface="Avenir Book" charset="0"/>
              </a:rPr>
              <a:t>Resources</a:t>
            </a:r>
          </a:p>
        </p:txBody>
      </p:sp>
      <p:cxnSp>
        <p:nvCxnSpPr>
          <p:cNvPr id="16" name="Straight Connector 15"/>
          <p:cNvCxnSpPr/>
          <p:nvPr/>
        </p:nvCxnSpPr>
        <p:spPr>
          <a:xfrm flipV="1">
            <a:off x="996300" y="1775086"/>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sp>
        <p:nvSpPr>
          <p:cNvPr id="229" name="Left Brace 228"/>
          <p:cNvSpPr/>
          <p:nvPr/>
        </p:nvSpPr>
        <p:spPr>
          <a:xfrm>
            <a:off x="1405088" y="1611534"/>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TextBox 230"/>
          <p:cNvSpPr txBox="1"/>
          <p:nvPr/>
        </p:nvSpPr>
        <p:spPr>
          <a:xfrm>
            <a:off x="439512" y="2505303"/>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Virtual</a:t>
            </a:r>
          </a:p>
          <a:p>
            <a:pPr algn="ctr"/>
            <a:r>
              <a:rPr lang="en-US" sz="1600" b="1">
                <a:solidFill>
                  <a:schemeClr val="bg1"/>
                </a:solidFill>
                <a:latin typeface="Avenir Book" charset="0"/>
                <a:ea typeface="Avenir Book" charset="0"/>
                <a:cs typeface="Avenir Book" charset="0"/>
              </a:rPr>
              <a:t>Resources</a:t>
            </a:r>
          </a:p>
        </p:txBody>
      </p:sp>
      <p:grpSp>
        <p:nvGrpSpPr>
          <p:cNvPr id="6" name="Group 5"/>
          <p:cNvGrpSpPr/>
          <p:nvPr/>
        </p:nvGrpSpPr>
        <p:grpSpPr>
          <a:xfrm>
            <a:off x="1424190" y="2419350"/>
            <a:ext cx="4419600" cy="2362637"/>
            <a:chOff x="1424190" y="1123950"/>
            <a:chExt cx="4419600" cy="2362637"/>
          </a:xfrm>
        </p:grpSpPr>
        <p:sp>
          <p:nvSpPr>
            <p:cNvPr id="13" name="Rectangle 12"/>
            <p:cNvSpPr/>
            <p:nvPr/>
          </p:nvSpPr>
          <p:spPr>
            <a:xfrm>
              <a:off x="1424190" y="1123950"/>
              <a:ext cx="4419600" cy="2362637"/>
            </a:xfrm>
            <a:prstGeom prst="rect">
              <a:avLst/>
            </a:prstGeom>
            <a:solidFill>
              <a:schemeClr val="bg1">
                <a:lumMod val="75000"/>
                <a:alpha val="7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647835" y="2066914"/>
              <a:ext cx="1276400" cy="767371"/>
              <a:chOff x="1695485" y="2040003"/>
              <a:chExt cx="1276400" cy="767371"/>
            </a:xfrm>
          </p:grpSpPr>
          <p:sp>
            <p:nvSpPr>
              <p:cNvPr id="4" name="Rounded Rectangle 3"/>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03" name="Rounded Rectangle 10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08" name="Rounded Rectangle 107"/>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2" name="Group 161"/>
            <p:cNvGrpSpPr/>
            <p:nvPr/>
          </p:nvGrpSpPr>
          <p:grpSpPr>
            <a:xfrm>
              <a:off x="2580044" y="1923978"/>
              <a:ext cx="1276400" cy="767371"/>
              <a:chOff x="1695485" y="2040003"/>
              <a:chExt cx="1276400" cy="767371"/>
            </a:xfrm>
          </p:grpSpPr>
          <p:sp>
            <p:nvSpPr>
              <p:cNvPr id="163" name="Rounded Rectangle 162"/>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64" name="Rounded Rectangle 163"/>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65" name="Rounded Rectangle 164"/>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8" name="Group 167"/>
            <p:cNvGrpSpPr/>
            <p:nvPr/>
          </p:nvGrpSpPr>
          <p:grpSpPr>
            <a:xfrm>
              <a:off x="3512576" y="1802214"/>
              <a:ext cx="1276400" cy="767371"/>
              <a:chOff x="1695485" y="2040003"/>
              <a:chExt cx="1276400" cy="767371"/>
            </a:xfrm>
          </p:grpSpPr>
          <p:sp>
            <p:nvSpPr>
              <p:cNvPr id="169" name="Rounded Rectangle 168"/>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70" name="Rounded Rectangle 169"/>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71" name="Rounded Rectangle 170"/>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72" name="Group 171"/>
            <p:cNvGrpSpPr/>
            <p:nvPr/>
          </p:nvGrpSpPr>
          <p:grpSpPr>
            <a:xfrm>
              <a:off x="4458620" y="1644704"/>
              <a:ext cx="1276400" cy="767371"/>
              <a:chOff x="1695485" y="2040003"/>
              <a:chExt cx="1276400" cy="767371"/>
            </a:xfrm>
          </p:grpSpPr>
          <p:sp>
            <p:nvSpPr>
              <p:cNvPr id="192" name="Rounded Rectangle 191"/>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93" name="Rounded Rectangle 19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94" name="Rounded Rectangle 193"/>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sp>
        <p:nvSpPr>
          <p:cNvPr id="249" name="Rectangle 248"/>
          <p:cNvSpPr/>
          <p:nvPr/>
        </p:nvSpPr>
        <p:spPr>
          <a:xfrm>
            <a:off x="2057400" y="3790950"/>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a:latin typeface="Avenir Book" charset="0"/>
                <a:ea typeface="Avenir Book" charset="0"/>
                <a:cs typeface="Avenir Book" charset="0"/>
              </a:rPr>
              <a:t>Hypervisor</a:t>
            </a:r>
            <a:endParaRPr lang="en-US" sz="1600" b="1">
              <a:latin typeface="Avenir Book" charset="0"/>
              <a:ea typeface="Avenir Book" charset="0"/>
              <a:cs typeface="Avenir Book" charset="0"/>
            </a:endParaRPr>
          </a:p>
        </p:txBody>
      </p:sp>
      <p:grpSp>
        <p:nvGrpSpPr>
          <p:cNvPr id="64" name="Group 63"/>
          <p:cNvGrpSpPr/>
          <p:nvPr/>
        </p:nvGrpSpPr>
        <p:grpSpPr>
          <a:xfrm>
            <a:off x="1348146" y="918093"/>
            <a:ext cx="4653794" cy="2837611"/>
            <a:chOff x="1320026" y="1878873"/>
            <a:chExt cx="4653794" cy="2837611"/>
          </a:xfrm>
        </p:grpSpPr>
        <p:sp>
          <p:nvSpPr>
            <p:cNvPr id="65" name="Rectangle 64"/>
            <p:cNvSpPr/>
            <p:nvPr/>
          </p:nvSpPr>
          <p:spPr>
            <a:xfrm>
              <a:off x="4440332" y="1878873"/>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505953" y="2025507"/>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565794" y="2177080"/>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621531" y="2317368"/>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320026" y="2645401"/>
              <a:ext cx="4653794" cy="1194585"/>
              <a:chOff x="1320026" y="2645401"/>
              <a:chExt cx="4653794" cy="1194585"/>
            </a:xfrm>
          </p:grpSpPr>
          <p:cxnSp>
            <p:nvCxnSpPr>
              <p:cNvPr id="70" name="Straight Connector 69"/>
              <p:cNvCxnSpPr/>
              <p:nvPr/>
            </p:nvCxnSpPr>
            <p:spPr>
              <a:xfrm flipV="1">
                <a:off x="1320026" y="2833837"/>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1501189" y="3078431"/>
                <a:ext cx="1289178" cy="761555"/>
                <a:chOff x="1931829" y="3115952"/>
                <a:chExt cx="1289178" cy="761555"/>
              </a:xfrm>
            </p:grpSpPr>
            <p:sp>
              <p:nvSpPr>
                <p:cNvPr id="84" name="Rounded Rectangle 83"/>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85" name="Rounded Rectangle 84"/>
                <p:cNvSpPr/>
                <p:nvPr/>
              </p:nvSpPr>
              <p:spPr>
                <a:xfrm>
                  <a:off x="2265837" y="3331885"/>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sp>
              <p:nvSpPr>
                <p:cNvPr id="86" name="Rounded Rectangle 85"/>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grpSp>
          <p:grpSp>
            <p:nvGrpSpPr>
              <p:cNvPr id="72" name="Group 71"/>
              <p:cNvGrpSpPr/>
              <p:nvPr/>
            </p:nvGrpSpPr>
            <p:grpSpPr>
              <a:xfrm>
                <a:off x="2424836" y="2948620"/>
                <a:ext cx="1289178" cy="761555"/>
                <a:chOff x="1858157" y="3131071"/>
                <a:chExt cx="1289178" cy="761555"/>
              </a:xfrm>
            </p:grpSpPr>
            <p:sp>
              <p:nvSpPr>
                <p:cNvPr id="81" name="Rounded Rectangle 80"/>
                <p:cNvSpPr/>
                <p:nvPr/>
              </p:nvSpPr>
              <p:spPr>
                <a:xfrm>
                  <a:off x="1858157" y="3131071"/>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82" name="Rounded Rectangle 81"/>
                <p:cNvSpPr/>
                <p:nvPr/>
              </p:nvSpPr>
              <p:spPr>
                <a:xfrm>
                  <a:off x="2192165" y="3347004"/>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sp>
              <p:nvSpPr>
                <p:cNvPr id="83" name="Rounded Rectangle 82"/>
                <p:cNvSpPr/>
                <p:nvPr/>
              </p:nvSpPr>
              <p:spPr>
                <a:xfrm>
                  <a:off x="2461535" y="351082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grpSp>
          <p:grpSp>
            <p:nvGrpSpPr>
              <p:cNvPr id="73" name="Group 72"/>
              <p:cNvGrpSpPr/>
              <p:nvPr/>
            </p:nvGrpSpPr>
            <p:grpSpPr>
              <a:xfrm>
                <a:off x="3367155" y="2786409"/>
                <a:ext cx="1289178" cy="761555"/>
                <a:chOff x="1759404" y="3134257"/>
                <a:chExt cx="1289178" cy="761555"/>
              </a:xfrm>
            </p:grpSpPr>
            <p:sp>
              <p:nvSpPr>
                <p:cNvPr id="78" name="Rounded Rectangle 77"/>
                <p:cNvSpPr/>
                <p:nvPr/>
              </p:nvSpPr>
              <p:spPr>
                <a:xfrm>
                  <a:off x="1759404" y="3134257"/>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79" name="Rounded Rectangle 78"/>
                <p:cNvSpPr/>
                <p:nvPr/>
              </p:nvSpPr>
              <p:spPr>
                <a:xfrm>
                  <a:off x="2093412" y="335019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sp>
              <p:nvSpPr>
                <p:cNvPr id="80" name="Rounded Rectangle 79"/>
                <p:cNvSpPr/>
                <p:nvPr/>
              </p:nvSpPr>
              <p:spPr>
                <a:xfrm>
                  <a:off x="2362782" y="3514006"/>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grpSp>
          <p:grpSp>
            <p:nvGrpSpPr>
              <p:cNvPr id="74" name="Group 73"/>
              <p:cNvGrpSpPr/>
              <p:nvPr/>
            </p:nvGrpSpPr>
            <p:grpSpPr>
              <a:xfrm>
                <a:off x="4298993" y="2645401"/>
                <a:ext cx="1289178" cy="761555"/>
                <a:chOff x="1656290" y="3149098"/>
                <a:chExt cx="1289178" cy="761555"/>
              </a:xfrm>
            </p:grpSpPr>
            <p:sp>
              <p:nvSpPr>
                <p:cNvPr id="75" name="Rounded Rectangle 74"/>
                <p:cNvSpPr/>
                <p:nvPr/>
              </p:nvSpPr>
              <p:spPr>
                <a:xfrm>
                  <a:off x="1656290" y="3149098"/>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76" name="Rounded Rectangle 75"/>
                <p:cNvSpPr/>
                <p:nvPr/>
              </p:nvSpPr>
              <p:spPr>
                <a:xfrm>
                  <a:off x="1990298" y="336503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sp>
              <p:nvSpPr>
                <p:cNvPr id="77" name="Rounded Rectangle 76"/>
                <p:cNvSpPr/>
                <p:nvPr/>
              </p:nvSpPr>
              <p:spPr>
                <a:xfrm>
                  <a:off x="2259668" y="3528847"/>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venir Book" charset="0"/>
                      <a:ea typeface="Avenir Book" charset="0"/>
                      <a:cs typeface="Avenir Book" charset="0"/>
                    </a:rPr>
                    <a:t>vRAM</a:t>
                  </a:r>
                  <a:endParaRPr lang="en-US" b="1">
                    <a:latin typeface="Avenir Book" charset="0"/>
                    <a:ea typeface="Avenir Book" charset="0"/>
                    <a:cs typeface="Avenir Book" charset="0"/>
                  </a:endParaRPr>
                </a:p>
              </p:txBody>
            </p:sp>
          </p:grpSp>
        </p:grpSp>
      </p:grpSp>
      <p:sp>
        <p:nvSpPr>
          <p:cNvPr id="60" name="TextBox 59">
            <a:extLst>
              <a:ext uri="{FF2B5EF4-FFF2-40B4-BE49-F238E27FC236}">
                <a16:creationId xmlns:a16="http://schemas.microsoft.com/office/drawing/2014/main" id="{D2A9CD2B-2578-3943-929F-A63CA6917AF2}"/>
              </a:ext>
            </a:extLst>
          </p:cNvPr>
          <p:cNvSpPr txBox="1"/>
          <p:nvPr/>
        </p:nvSpPr>
        <p:spPr>
          <a:xfrm>
            <a:off x="0" y="4874986"/>
            <a:ext cx="255198"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3</a:t>
            </a:r>
          </a:p>
        </p:txBody>
      </p:sp>
    </p:spTree>
    <p:extLst>
      <p:ext uri="{BB962C8B-B14F-4D97-AF65-F5344CB8AC3E}">
        <p14:creationId xmlns:p14="http://schemas.microsoft.com/office/powerpoint/2010/main" val="2411581341"/>
      </p:ext>
    </p:extLst>
  </p:cSld>
  <p:clrMapOvr>
    <a:masterClrMapping/>
  </p:clrMapOvr>
  <mc:AlternateContent xmlns:mc="http://schemas.openxmlformats.org/markup-compatibility/2006">
    <mc:Choice xmlns:p14="http://schemas.microsoft.com/office/powerpoint/2010/main" Requires="p14">
      <p:transition spd="slow" p14:dur="2000" advTm="45863"/>
    </mc:Choice>
    <mc:Fallback>
      <p:transition spd="slow" advTm="458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870344" y="2435306"/>
            <a:ext cx="1038820" cy="1372118"/>
          </a:xfrm>
          <a:prstGeom prst="arc">
            <a:avLst>
              <a:gd name="adj1" fmla="val 4723156"/>
              <a:gd name="adj2" fmla="val 15518457"/>
            </a:avLst>
          </a:prstGeom>
          <a:noFill/>
          <a:ln w="60325">
            <a:gradFill>
              <a:gsLst>
                <a:gs pos="49000">
                  <a:schemeClr val="tx2">
                    <a:lumMod val="60000"/>
                    <a:lumOff val="40000"/>
                  </a:schemeClr>
                </a:gs>
                <a:gs pos="100000">
                  <a:schemeClr val="tx2"/>
                </a:gs>
              </a:gsLst>
              <a:lin ang="5400000" scaled="1"/>
            </a:gra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rot="10800000">
            <a:off x="5243215" y="2127260"/>
            <a:ext cx="940700" cy="1322636"/>
          </a:xfrm>
          <a:prstGeom prst="arc">
            <a:avLst>
              <a:gd name="adj1" fmla="val 5688221"/>
              <a:gd name="adj2" fmla="val 15996141"/>
            </a:avLst>
          </a:prstGeom>
          <a:noFill/>
          <a:ln w="60325">
            <a:gradFill>
              <a:gsLst>
                <a:gs pos="49000">
                  <a:schemeClr val="tx2">
                    <a:lumMod val="60000"/>
                    <a:lumOff val="40000"/>
                  </a:schemeClr>
                </a:gs>
                <a:gs pos="100000">
                  <a:schemeClr val="tx2"/>
                </a:gs>
              </a:gsLst>
              <a:lin ang="5400000" scaled="1"/>
            </a:gra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3" name="Group 242"/>
          <p:cNvGrpSpPr/>
          <p:nvPr/>
        </p:nvGrpSpPr>
        <p:grpSpPr>
          <a:xfrm>
            <a:off x="560754" y="1532276"/>
            <a:ext cx="4645585" cy="588351"/>
            <a:chOff x="3354887" y="4157488"/>
            <a:chExt cx="4645585" cy="588351"/>
          </a:xfrm>
        </p:grpSpPr>
        <p:sp>
          <p:nvSpPr>
            <p:cNvPr id="244" name="Rectangle 243"/>
            <p:cNvSpPr/>
            <p:nvPr/>
          </p:nvSpPr>
          <p:spPr>
            <a:xfrm>
              <a:off x="3354887" y="4157488"/>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Application Software</a:t>
              </a:r>
            </a:p>
          </p:txBody>
        </p:sp>
        <p:sp>
          <p:nvSpPr>
            <p:cNvPr id="245" name="Rectangle 244"/>
            <p:cNvSpPr/>
            <p:nvPr/>
          </p:nvSpPr>
          <p:spPr>
            <a:xfrm>
              <a:off x="3580872" y="4302942"/>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Operating System</a:t>
              </a:r>
            </a:p>
          </p:txBody>
        </p:sp>
      </p:grpSp>
      <p:grpSp>
        <p:nvGrpSpPr>
          <p:cNvPr id="43" name="Group 42"/>
          <p:cNvGrpSpPr/>
          <p:nvPr/>
        </p:nvGrpSpPr>
        <p:grpSpPr>
          <a:xfrm>
            <a:off x="583646" y="1538910"/>
            <a:ext cx="4645585" cy="588351"/>
            <a:chOff x="3354887" y="4157488"/>
            <a:chExt cx="4645585" cy="588351"/>
          </a:xfrm>
        </p:grpSpPr>
        <p:sp>
          <p:nvSpPr>
            <p:cNvPr id="241" name="Rectangle 240"/>
            <p:cNvSpPr/>
            <p:nvPr/>
          </p:nvSpPr>
          <p:spPr>
            <a:xfrm>
              <a:off x="3354887" y="4157488"/>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Application Software</a:t>
              </a:r>
            </a:p>
          </p:txBody>
        </p:sp>
        <p:sp>
          <p:nvSpPr>
            <p:cNvPr id="242" name="Rectangle 241"/>
            <p:cNvSpPr/>
            <p:nvPr/>
          </p:nvSpPr>
          <p:spPr>
            <a:xfrm>
              <a:off x="3580872" y="4302942"/>
              <a:ext cx="441960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venir Book" charset="0"/>
                  <a:ea typeface="Avenir Book" charset="0"/>
                  <a:cs typeface="Avenir Book" charset="0"/>
                </a:rPr>
                <a:t>Operating System</a:t>
              </a:r>
            </a:p>
          </p:txBody>
        </p:sp>
      </p:grpSp>
      <p:sp>
        <p:nvSpPr>
          <p:cNvPr id="3" name="TextBox 2"/>
          <p:cNvSpPr txBox="1"/>
          <p:nvPr/>
        </p:nvSpPr>
        <p:spPr>
          <a:xfrm>
            <a:off x="409909" y="87349"/>
            <a:ext cx="184666" cy="300082"/>
          </a:xfrm>
          <a:prstGeom prst="rect">
            <a:avLst/>
          </a:prstGeom>
          <a:noFill/>
        </p:spPr>
        <p:txBody>
          <a:bodyPr wrap="none" rtlCol="0">
            <a:spAutoFit/>
          </a:bodyPr>
          <a:lstStyle/>
          <a:p>
            <a:endParaRPr lang="en-US"/>
          </a:p>
        </p:txBody>
      </p:sp>
      <p:sp>
        <p:nvSpPr>
          <p:cNvPr id="5" name="Title 4"/>
          <p:cNvSpPr>
            <a:spLocks noGrp="1"/>
          </p:cNvSpPr>
          <p:nvPr>
            <p:ph type="title"/>
          </p:nvPr>
        </p:nvSpPr>
        <p:spPr/>
        <p:txBody>
          <a:bodyPr>
            <a:normAutofit/>
          </a:bodyPr>
          <a:lstStyle/>
          <a:p>
            <a:r>
              <a:rPr lang="en-US"/>
              <a:t>Software-Defined Servers</a:t>
            </a:r>
            <a:br>
              <a:rPr lang="en-US"/>
            </a:br>
            <a:r>
              <a:rPr lang="en-US" sz="2000" b="0" i="1"/>
              <a:t>The Future of Virtualization</a:t>
            </a:r>
          </a:p>
        </p:txBody>
      </p:sp>
      <p:sp>
        <p:nvSpPr>
          <p:cNvPr id="90" name="TextBox 89"/>
          <p:cNvSpPr txBox="1"/>
          <p:nvPr/>
        </p:nvSpPr>
        <p:spPr>
          <a:xfrm>
            <a:off x="6315415" y="1261229"/>
            <a:ext cx="3057185" cy="3139321"/>
          </a:xfrm>
          <a:prstGeom prst="rect">
            <a:avLst/>
          </a:prstGeom>
          <a:noFill/>
        </p:spPr>
        <p:txBody>
          <a:bodyPr wrap="square" rtlCol="0">
            <a:spAutoFit/>
          </a:bodyPr>
          <a:lstStyle/>
          <a:p>
            <a:pPr algn="ctr"/>
            <a:r>
              <a:rPr lang="en-US" sz="1800" b="1" i="1" dirty="0">
                <a:solidFill>
                  <a:schemeClr val="bg1"/>
                </a:solidFill>
                <a:latin typeface="Avenir Book" charset="0"/>
                <a:ea typeface="Avenir Book" charset="0"/>
                <a:cs typeface="Avenir Book" charset="0"/>
              </a:rPr>
              <a:t>Aggregated physical resources</a:t>
            </a:r>
          </a:p>
          <a:p>
            <a:pPr algn="ctr"/>
            <a:endParaRPr lang="en-US" sz="1800" b="1" i="1" dirty="0">
              <a:solidFill>
                <a:schemeClr val="bg1"/>
              </a:solidFill>
              <a:latin typeface="Avenir Book" charset="0"/>
              <a:ea typeface="Avenir Book" charset="0"/>
              <a:cs typeface="Avenir Book" charset="0"/>
            </a:endParaRPr>
          </a:p>
          <a:p>
            <a:pPr algn="ctr"/>
            <a:r>
              <a:rPr lang="en-US" sz="1800" b="1" i="1" dirty="0">
                <a:solidFill>
                  <a:schemeClr val="bg1"/>
                </a:solidFill>
                <a:latin typeface="Avenir Book" charset="0"/>
                <a:ea typeface="Avenir Book" charset="0"/>
                <a:cs typeface="Avenir Book" charset="0"/>
              </a:rPr>
              <a:t>Single guest operating system </a:t>
            </a:r>
          </a:p>
          <a:p>
            <a:pPr algn="ctr"/>
            <a:endParaRPr lang="en-US" sz="1800" b="1" i="1" dirty="0">
              <a:solidFill>
                <a:schemeClr val="bg1"/>
              </a:solidFill>
              <a:latin typeface="Avenir Book" charset="0"/>
              <a:ea typeface="Avenir Book" charset="0"/>
              <a:cs typeface="Avenir Book" charset="0"/>
            </a:endParaRPr>
          </a:p>
          <a:p>
            <a:pPr algn="ctr"/>
            <a:r>
              <a:rPr lang="en-US" sz="1800" b="1" i="1" dirty="0">
                <a:solidFill>
                  <a:schemeClr val="bg1"/>
                </a:solidFill>
                <a:latin typeface="Avenir Book" charset="0"/>
                <a:ea typeface="Avenir Book" charset="0"/>
                <a:cs typeface="Avenir Book" charset="0"/>
              </a:rPr>
              <a:t>No O/S or application modifications</a:t>
            </a:r>
          </a:p>
          <a:p>
            <a:pPr algn="ctr"/>
            <a:endParaRPr lang="en-US" sz="1800" b="1" i="1" dirty="0">
              <a:solidFill>
                <a:schemeClr val="bg1"/>
              </a:solidFill>
              <a:latin typeface="Avenir Book" charset="0"/>
              <a:ea typeface="Avenir Book" charset="0"/>
              <a:cs typeface="Avenir Book" charset="0"/>
            </a:endParaRPr>
          </a:p>
          <a:p>
            <a:pPr algn="ctr"/>
            <a:r>
              <a:rPr lang="en-US" sz="1800" b="1" i="1" dirty="0">
                <a:solidFill>
                  <a:schemeClr val="bg1"/>
                </a:solidFill>
                <a:latin typeface="Avenir Book" charset="0"/>
                <a:ea typeface="Avenir Book" charset="0"/>
                <a:cs typeface="Avenir Book" charset="0"/>
              </a:rPr>
              <a:t>Scale-up simplicity with scale-out size</a:t>
            </a:r>
          </a:p>
        </p:txBody>
      </p:sp>
      <p:grpSp>
        <p:nvGrpSpPr>
          <p:cNvPr id="38" name="Group 37"/>
          <p:cNvGrpSpPr/>
          <p:nvPr/>
        </p:nvGrpSpPr>
        <p:grpSpPr>
          <a:xfrm>
            <a:off x="623709" y="2183673"/>
            <a:ext cx="5500518" cy="2859375"/>
            <a:chOff x="671682" y="1878873"/>
            <a:chExt cx="5500518" cy="2859375"/>
          </a:xfrm>
        </p:grpSpPr>
        <p:grpSp>
          <p:nvGrpSpPr>
            <p:cNvPr id="35" name="Group 34"/>
            <p:cNvGrpSpPr/>
            <p:nvPr/>
          </p:nvGrpSpPr>
          <p:grpSpPr>
            <a:xfrm>
              <a:off x="1518406" y="1878873"/>
              <a:ext cx="4653794" cy="2837611"/>
              <a:chOff x="1320026" y="1878873"/>
              <a:chExt cx="4653794" cy="2837611"/>
            </a:xfrm>
          </p:grpSpPr>
          <p:sp>
            <p:nvSpPr>
              <p:cNvPr id="200" name="Rectangle 199"/>
              <p:cNvSpPr/>
              <p:nvPr/>
            </p:nvSpPr>
            <p:spPr>
              <a:xfrm>
                <a:off x="4440332" y="1878873"/>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505953" y="2025507"/>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565794" y="2177080"/>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621531" y="2317368"/>
                <a:ext cx="942851" cy="2399116"/>
              </a:xfrm>
              <a:prstGeom prst="rect">
                <a:avLst/>
              </a:prstGeom>
              <a:solidFill>
                <a:schemeClr val="bg1">
                  <a:lumMod val="6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320026" y="2645401"/>
                <a:ext cx="4653794" cy="1194585"/>
                <a:chOff x="1320026" y="2645401"/>
                <a:chExt cx="4653794" cy="1194585"/>
              </a:xfrm>
            </p:grpSpPr>
            <p:cxnSp>
              <p:nvCxnSpPr>
                <p:cNvPr id="150" name="Straight Connector 149"/>
                <p:cNvCxnSpPr/>
                <p:nvPr/>
              </p:nvCxnSpPr>
              <p:spPr>
                <a:xfrm flipV="1">
                  <a:off x="1320026" y="2833837"/>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501189" y="3078431"/>
                  <a:ext cx="1289178" cy="761555"/>
                  <a:chOff x="1931829" y="3115952"/>
                  <a:chExt cx="1289178" cy="761555"/>
                </a:xfrm>
              </p:grpSpPr>
              <p:sp>
                <p:nvSpPr>
                  <p:cNvPr id="138" name="Rounded Rectangle 137"/>
                  <p:cNvSpPr/>
                  <p:nvPr/>
                </p:nvSpPr>
                <p:spPr>
                  <a:xfrm>
                    <a:off x="1931829" y="3115952"/>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154" name="Rounded Rectangle 153"/>
                  <p:cNvSpPr/>
                  <p:nvPr/>
                </p:nvSpPr>
                <p:spPr>
                  <a:xfrm>
                    <a:off x="2265837" y="3331885"/>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58" name="Rounded Rectangle 157"/>
                  <p:cNvSpPr/>
                  <p:nvPr/>
                </p:nvSpPr>
                <p:spPr>
                  <a:xfrm>
                    <a:off x="2535207" y="349570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02" name="Group 201"/>
                <p:cNvGrpSpPr/>
                <p:nvPr/>
              </p:nvGrpSpPr>
              <p:grpSpPr>
                <a:xfrm>
                  <a:off x="2424836" y="2948620"/>
                  <a:ext cx="1289178" cy="761555"/>
                  <a:chOff x="1858157" y="3131071"/>
                  <a:chExt cx="1289178" cy="761555"/>
                </a:xfrm>
              </p:grpSpPr>
              <p:sp>
                <p:nvSpPr>
                  <p:cNvPr id="203" name="Rounded Rectangle 202"/>
                  <p:cNvSpPr/>
                  <p:nvPr/>
                </p:nvSpPr>
                <p:spPr>
                  <a:xfrm>
                    <a:off x="1858157" y="3131071"/>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08" name="Rounded Rectangle 207"/>
                  <p:cNvSpPr/>
                  <p:nvPr/>
                </p:nvSpPr>
                <p:spPr>
                  <a:xfrm>
                    <a:off x="2192165" y="3347004"/>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0" name="Rounded Rectangle 209"/>
                  <p:cNvSpPr/>
                  <p:nvPr/>
                </p:nvSpPr>
                <p:spPr>
                  <a:xfrm>
                    <a:off x="2461535" y="351082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1" name="Group 210"/>
                <p:cNvGrpSpPr/>
                <p:nvPr/>
              </p:nvGrpSpPr>
              <p:grpSpPr>
                <a:xfrm>
                  <a:off x="3367155" y="2786409"/>
                  <a:ext cx="1289178" cy="761555"/>
                  <a:chOff x="1759404" y="3134257"/>
                  <a:chExt cx="1289178" cy="761555"/>
                </a:xfrm>
              </p:grpSpPr>
              <p:sp>
                <p:nvSpPr>
                  <p:cNvPr id="212" name="Rounded Rectangle 211"/>
                  <p:cNvSpPr/>
                  <p:nvPr/>
                </p:nvSpPr>
                <p:spPr>
                  <a:xfrm>
                    <a:off x="1759404" y="3134257"/>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13" name="Rounded Rectangle 212"/>
                  <p:cNvSpPr/>
                  <p:nvPr/>
                </p:nvSpPr>
                <p:spPr>
                  <a:xfrm>
                    <a:off x="2093412" y="3350190"/>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15" name="Rounded Rectangle 214"/>
                  <p:cNvSpPr/>
                  <p:nvPr/>
                </p:nvSpPr>
                <p:spPr>
                  <a:xfrm>
                    <a:off x="2362782" y="3514006"/>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216" name="Group 215"/>
                <p:cNvGrpSpPr/>
                <p:nvPr/>
              </p:nvGrpSpPr>
              <p:grpSpPr>
                <a:xfrm>
                  <a:off x="4298993" y="2645401"/>
                  <a:ext cx="1289178" cy="761555"/>
                  <a:chOff x="1656290" y="3149098"/>
                  <a:chExt cx="1289178" cy="761555"/>
                </a:xfrm>
              </p:grpSpPr>
              <p:sp>
                <p:nvSpPr>
                  <p:cNvPr id="219" name="Rounded Rectangle 218"/>
                  <p:cNvSpPr/>
                  <p:nvPr/>
                </p:nvSpPr>
                <p:spPr>
                  <a:xfrm>
                    <a:off x="1656290" y="3149098"/>
                    <a:ext cx="685800" cy="381806"/>
                  </a:xfrm>
                  <a:prstGeom prst="roundRect">
                    <a:avLst/>
                  </a:prstGeom>
                  <a:solidFill>
                    <a:schemeClr val="bg2">
                      <a:lumMod val="2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chemeClr val="tx2"/>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CPU</a:t>
                    </a:r>
                  </a:p>
                </p:txBody>
              </p:sp>
              <p:sp>
                <p:nvSpPr>
                  <p:cNvPr id="222" name="Rounded Rectangle 221"/>
                  <p:cNvSpPr/>
                  <p:nvPr/>
                </p:nvSpPr>
                <p:spPr>
                  <a:xfrm>
                    <a:off x="1990298" y="3365031"/>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225" name="Rounded Rectangle 224"/>
                  <p:cNvSpPr/>
                  <p:nvPr/>
                </p:nvSpPr>
                <p:spPr>
                  <a:xfrm>
                    <a:off x="2259668" y="3528847"/>
                    <a:ext cx="685800" cy="381806"/>
                  </a:xfrm>
                  <a:prstGeom prst="roundRect">
                    <a:avLst/>
                  </a:prstGeom>
                  <a:solidFill>
                    <a:schemeClr val="bg2">
                      <a:lumMod val="75000"/>
                    </a:schemeClr>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grpSp>
        <p:sp>
          <p:nvSpPr>
            <p:cNvPr id="233" name="Left Brace 232"/>
            <p:cNvSpPr/>
            <p:nvPr/>
          </p:nvSpPr>
          <p:spPr>
            <a:xfrm>
              <a:off x="1637258" y="2589787"/>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34" name="TextBox 233"/>
            <p:cNvSpPr txBox="1"/>
            <p:nvPr/>
          </p:nvSpPr>
          <p:spPr>
            <a:xfrm>
              <a:off x="671682" y="3483556"/>
              <a:ext cx="1109086" cy="584775"/>
            </a:xfrm>
            <a:prstGeom prst="rect">
              <a:avLst/>
            </a:prstGeom>
            <a:noFill/>
            <a:scene3d>
              <a:camera prst="isometricOffAxis1Top"/>
              <a:lightRig rig="threePt" dir="t"/>
            </a:scene3d>
          </p:spPr>
          <p:txBody>
            <a:bodyPr wrap="none" rtlCol="0">
              <a:spAutoFit/>
            </a:bodyPr>
            <a:lstStyle/>
            <a:p>
              <a:pPr algn="ctr"/>
              <a:r>
                <a:rPr lang="en-US" sz="1600" b="1" dirty="0">
                  <a:solidFill>
                    <a:schemeClr val="bg1"/>
                  </a:solidFill>
                  <a:latin typeface="Avenir Book" charset="0"/>
                  <a:ea typeface="Avenir Book" charset="0"/>
                  <a:cs typeface="Avenir Book" charset="0"/>
                </a:rPr>
                <a:t>Physical</a:t>
              </a:r>
            </a:p>
            <a:p>
              <a:pPr algn="ctr"/>
              <a:r>
                <a:rPr lang="en-US" sz="1600" b="1" dirty="0">
                  <a:solidFill>
                    <a:schemeClr val="bg1"/>
                  </a:solidFill>
                  <a:latin typeface="Avenir Book" charset="0"/>
                  <a:ea typeface="Avenir Book" charset="0"/>
                  <a:cs typeface="Avenir Book" charset="0"/>
                </a:rPr>
                <a:t>Resources</a:t>
              </a:r>
            </a:p>
          </p:txBody>
        </p:sp>
      </p:grpSp>
      <p:grpSp>
        <p:nvGrpSpPr>
          <p:cNvPr id="40" name="Group 39"/>
          <p:cNvGrpSpPr/>
          <p:nvPr/>
        </p:nvGrpSpPr>
        <p:grpSpPr>
          <a:xfrm>
            <a:off x="439512" y="1123950"/>
            <a:ext cx="5404278" cy="2636045"/>
            <a:chOff x="487485" y="1113750"/>
            <a:chExt cx="5404278" cy="2636045"/>
          </a:xfrm>
        </p:grpSpPr>
        <p:grpSp>
          <p:nvGrpSpPr>
            <p:cNvPr id="39" name="Group 38"/>
            <p:cNvGrpSpPr/>
            <p:nvPr/>
          </p:nvGrpSpPr>
          <p:grpSpPr>
            <a:xfrm>
              <a:off x="487485" y="1113750"/>
              <a:ext cx="5404278" cy="2636045"/>
              <a:chOff x="487485" y="1113750"/>
              <a:chExt cx="5404278" cy="2636045"/>
            </a:xfrm>
          </p:grpSpPr>
          <p:sp>
            <p:nvSpPr>
              <p:cNvPr id="13" name="Rectangle 12"/>
              <p:cNvSpPr/>
              <p:nvPr/>
            </p:nvSpPr>
            <p:spPr>
              <a:xfrm>
                <a:off x="1472163" y="1113750"/>
                <a:ext cx="4419600" cy="2362637"/>
              </a:xfrm>
              <a:prstGeom prst="rect">
                <a:avLst/>
              </a:prstGeom>
              <a:solidFill>
                <a:schemeClr val="bg1">
                  <a:lumMod val="75000"/>
                  <a:alpha val="75000"/>
                </a:schemeClr>
              </a:solidFill>
              <a:ln>
                <a:solidFill>
                  <a:schemeClr val="tx2"/>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 Brace 228"/>
              <p:cNvSpPr/>
              <p:nvPr/>
            </p:nvSpPr>
            <p:spPr>
              <a:xfrm>
                <a:off x="1453061" y="1601334"/>
                <a:ext cx="209763" cy="2148461"/>
              </a:xfrm>
              <a:prstGeom prst="leftBrace">
                <a:avLst>
                  <a:gd name="adj1" fmla="val 65000"/>
                  <a:gd name="adj2" fmla="val 50000"/>
                </a:avLst>
              </a:prstGeom>
              <a:ln w="19050" cap="flat">
                <a:solidFill>
                  <a:schemeClr val="bg1"/>
                </a:solidFill>
                <a:miter lim="800000"/>
                <a:headEnd type="none"/>
              </a:ln>
              <a:scene3d>
                <a:camera prst="isometricOffAxis1To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TextBox 230"/>
              <p:cNvSpPr txBox="1"/>
              <p:nvPr/>
            </p:nvSpPr>
            <p:spPr>
              <a:xfrm>
                <a:off x="487485" y="2495103"/>
                <a:ext cx="1109086" cy="584775"/>
              </a:xfrm>
              <a:prstGeom prst="rect">
                <a:avLst/>
              </a:prstGeom>
              <a:noFill/>
              <a:scene3d>
                <a:camera prst="isometricOffAxis1Top"/>
                <a:lightRig rig="threePt" dir="t"/>
              </a:scene3d>
            </p:spPr>
            <p:txBody>
              <a:bodyPr wrap="none" rtlCol="0">
                <a:spAutoFit/>
              </a:bodyPr>
              <a:lstStyle/>
              <a:p>
                <a:pPr algn="ctr"/>
                <a:r>
                  <a:rPr lang="en-US" sz="1600" b="1">
                    <a:solidFill>
                      <a:schemeClr val="bg1"/>
                    </a:solidFill>
                    <a:latin typeface="Avenir Book" charset="0"/>
                    <a:ea typeface="Avenir Book" charset="0"/>
                    <a:cs typeface="Avenir Book" charset="0"/>
                  </a:rPr>
                  <a:t>Virtual</a:t>
                </a:r>
              </a:p>
              <a:p>
                <a:pPr algn="ctr"/>
                <a:r>
                  <a:rPr lang="en-US" sz="1600" b="1">
                    <a:solidFill>
                      <a:schemeClr val="bg1"/>
                    </a:solidFill>
                    <a:latin typeface="Avenir Book" charset="0"/>
                    <a:ea typeface="Avenir Book" charset="0"/>
                    <a:cs typeface="Avenir Book" charset="0"/>
                  </a:rPr>
                  <a:t>Resources</a:t>
                </a:r>
              </a:p>
            </p:txBody>
          </p:sp>
        </p:grpSp>
        <p:cxnSp>
          <p:nvCxnSpPr>
            <p:cNvPr id="16" name="Straight Connector 15"/>
            <p:cNvCxnSpPr/>
            <p:nvPr/>
          </p:nvCxnSpPr>
          <p:spPr>
            <a:xfrm flipV="1">
              <a:off x="1044273" y="1764886"/>
              <a:ext cx="4653794" cy="720465"/>
            </a:xfrm>
            <a:prstGeom prst="line">
              <a:avLst/>
            </a:prstGeom>
            <a:ln>
              <a:noFill/>
            </a:ln>
            <a:scene3d>
              <a:camera prst="orthographicFront"/>
              <a:lightRig rig="threePt" dir="t"/>
            </a:scene3d>
            <a:sp3d extrusionH="76200" contourW="12700">
              <a:bevelT/>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95808" y="2056714"/>
              <a:ext cx="1276400" cy="767371"/>
              <a:chOff x="1695485" y="2040003"/>
              <a:chExt cx="1276400" cy="767371"/>
            </a:xfrm>
          </p:grpSpPr>
          <p:sp>
            <p:nvSpPr>
              <p:cNvPr id="4" name="Rounded Rectangle 3"/>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03" name="Rounded Rectangle 10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08" name="Rounded Rectangle 107"/>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2" name="Group 161"/>
            <p:cNvGrpSpPr/>
            <p:nvPr/>
          </p:nvGrpSpPr>
          <p:grpSpPr>
            <a:xfrm>
              <a:off x="2628017" y="1913778"/>
              <a:ext cx="1276400" cy="767371"/>
              <a:chOff x="1695485" y="2040003"/>
              <a:chExt cx="1276400" cy="767371"/>
            </a:xfrm>
          </p:grpSpPr>
          <p:sp>
            <p:nvSpPr>
              <p:cNvPr id="163" name="Rounded Rectangle 162"/>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64" name="Rounded Rectangle 163"/>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65" name="Rounded Rectangle 164"/>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68" name="Group 167"/>
            <p:cNvGrpSpPr/>
            <p:nvPr/>
          </p:nvGrpSpPr>
          <p:grpSpPr>
            <a:xfrm>
              <a:off x="3560549" y="1792014"/>
              <a:ext cx="1276400" cy="767371"/>
              <a:chOff x="1695485" y="2040003"/>
              <a:chExt cx="1276400" cy="767371"/>
            </a:xfrm>
          </p:grpSpPr>
          <p:sp>
            <p:nvSpPr>
              <p:cNvPr id="169" name="Rounded Rectangle 168"/>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70" name="Rounded Rectangle 169"/>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71" name="Rounded Rectangle 170"/>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nvGrpSpPr>
            <p:cNvPr id="172" name="Group 171"/>
            <p:cNvGrpSpPr/>
            <p:nvPr/>
          </p:nvGrpSpPr>
          <p:grpSpPr>
            <a:xfrm>
              <a:off x="4506593" y="1634504"/>
              <a:ext cx="1276400" cy="767371"/>
              <a:chOff x="1695485" y="2040003"/>
              <a:chExt cx="1276400" cy="767371"/>
            </a:xfrm>
          </p:grpSpPr>
          <p:sp>
            <p:nvSpPr>
              <p:cNvPr id="192" name="Rounded Rectangle 191"/>
              <p:cNvSpPr/>
              <p:nvPr/>
            </p:nvSpPr>
            <p:spPr>
              <a:xfrm>
                <a:off x="1695485" y="2040003"/>
                <a:ext cx="685800" cy="381806"/>
              </a:xfrm>
              <a:prstGeom prst="roundRect">
                <a:avLst/>
              </a:prstGeom>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vCPU</a:t>
                </a:r>
              </a:p>
            </p:txBody>
          </p:sp>
          <p:sp>
            <p:nvSpPr>
              <p:cNvPr id="193" name="Rounded Rectangle 192"/>
              <p:cNvSpPr/>
              <p:nvPr/>
            </p:nvSpPr>
            <p:spPr>
              <a:xfrm>
                <a:off x="2021880" y="2254946"/>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sp>
            <p:nvSpPr>
              <p:cNvPr id="194" name="Rounded Rectangle 193"/>
              <p:cNvSpPr/>
              <p:nvPr/>
            </p:nvSpPr>
            <p:spPr>
              <a:xfrm>
                <a:off x="2286085" y="2425568"/>
                <a:ext cx="685800" cy="381806"/>
              </a:xfrm>
              <a:prstGeom prst="roundRect">
                <a:avLst/>
              </a:prstGeom>
              <a:solidFill>
                <a:srgbClr val="C00000"/>
              </a:solidFill>
              <a:ln>
                <a:noFill/>
              </a:ln>
              <a:effectLst>
                <a:outerShdw blurRad="50800" dist="38100" dir="10800000" algn="r" rotWithShape="0">
                  <a:prstClr val="black">
                    <a:alpha val="40000"/>
                  </a:prstClr>
                </a:outerShdw>
              </a:effectLst>
              <a:scene3d>
                <a:camera prst="isometricOffAxis1Top"/>
                <a:lightRig rig="threePt" dir="t"/>
              </a:scene3d>
              <a:sp3d extrusionH="25400" contourW="12700">
                <a:bevelT w="57150" h="3810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Book" charset="0"/>
                    <a:ea typeface="Avenir Book" charset="0"/>
                    <a:cs typeface="Avenir Book" charset="0"/>
                  </a:rPr>
                  <a:t>RAM</a:t>
                </a:r>
              </a:p>
            </p:txBody>
          </p:sp>
        </p:grpSp>
      </p:grpSp>
      <p:sp>
        <p:nvSpPr>
          <p:cNvPr id="246" name="Rectangle 245"/>
          <p:cNvSpPr/>
          <p:nvPr/>
        </p:nvSpPr>
        <p:spPr>
          <a:xfrm>
            <a:off x="5237856" y="3569609"/>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247" name="Rectangle 246"/>
          <p:cNvSpPr/>
          <p:nvPr/>
        </p:nvSpPr>
        <p:spPr>
          <a:xfrm>
            <a:off x="4310637" y="3714531"/>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248" name="Rectangle 247"/>
          <p:cNvSpPr/>
          <p:nvPr/>
        </p:nvSpPr>
        <p:spPr>
          <a:xfrm>
            <a:off x="3366374" y="3866824"/>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249" name="Rectangle 248"/>
          <p:cNvSpPr/>
          <p:nvPr/>
        </p:nvSpPr>
        <p:spPr>
          <a:xfrm>
            <a:off x="2420130" y="4010371"/>
            <a:ext cx="938310" cy="442897"/>
          </a:xfrm>
          <a:prstGeom prst="rect">
            <a:avLst/>
          </a:prstGeom>
          <a:solidFill>
            <a:schemeClr val="tx2"/>
          </a:solidFill>
          <a:ln>
            <a:solidFill>
              <a:schemeClr val="tx1"/>
            </a:solidFill>
          </a:ln>
          <a:scene3d>
            <a:camera prst="isometricOffAxis1Top"/>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a:latin typeface="Avenir Book" charset="0"/>
                <a:ea typeface="Avenir Book" charset="0"/>
                <a:cs typeface="Avenir Book" charset="0"/>
              </a:rPr>
              <a:t>HyperKernel</a:t>
            </a:r>
          </a:p>
        </p:txBody>
      </p:sp>
      <p:sp>
        <p:nvSpPr>
          <p:cNvPr id="65" name="TextBox 64">
            <a:extLst>
              <a:ext uri="{FF2B5EF4-FFF2-40B4-BE49-F238E27FC236}">
                <a16:creationId xmlns:a16="http://schemas.microsoft.com/office/drawing/2014/main" id="{4FF773DF-F240-5B4E-8F7C-038925C25436}"/>
              </a:ext>
            </a:extLst>
          </p:cNvPr>
          <p:cNvSpPr txBox="1"/>
          <p:nvPr/>
        </p:nvSpPr>
        <p:spPr>
          <a:xfrm>
            <a:off x="0" y="4874986"/>
            <a:ext cx="255198"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4</a:t>
            </a:r>
          </a:p>
        </p:txBody>
      </p:sp>
      <p:sp>
        <p:nvSpPr>
          <p:cNvPr id="67" name="TextBox 66">
            <a:extLst>
              <a:ext uri="{FF2B5EF4-FFF2-40B4-BE49-F238E27FC236}">
                <a16:creationId xmlns:a16="http://schemas.microsoft.com/office/drawing/2014/main" id="{7C985163-9811-9F4B-A1B3-75EDD094F61A}"/>
              </a:ext>
            </a:extLst>
          </p:cNvPr>
          <p:cNvSpPr txBox="1"/>
          <p:nvPr/>
        </p:nvSpPr>
        <p:spPr>
          <a:xfrm>
            <a:off x="2664039" y="4271272"/>
            <a:ext cx="934871" cy="338554"/>
          </a:xfrm>
          <a:prstGeom prst="rect">
            <a:avLst/>
          </a:prstGeom>
          <a:noFill/>
          <a:scene3d>
            <a:camera prst="isometricOffAxis1Top"/>
            <a:lightRig rig="threePt" dir="t"/>
          </a:scene3d>
        </p:spPr>
        <p:txBody>
          <a:bodyPr wrap="none" rtlCol="0">
            <a:spAutoFit/>
          </a:bodyPr>
          <a:lstStyle/>
          <a:p>
            <a:pPr algn="ctr"/>
            <a:r>
              <a:rPr lang="en-US" sz="1600" b="1" dirty="0">
                <a:solidFill>
                  <a:schemeClr val="bg1"/>
                </a:solidFill>
                <a:latin typeface="Avenir Book" charset="0"/>
                <a:ea typeface="Avenir Book" charset="0"/>
                <a:cs typeface="Avenir Book" charset="0"/>
              </a:rPr>
              <a:t>Server 1</a:t>
            </a:r>
          </a:p>
        </p:txBody>
      </p:sp>
      <p:sp>
        <p:nvSpPr>
          <p:cNvPr id="68" name="TextBox 67">
            <a:extLst>
              <a:ext uri="{FF2B5EF4-FFF2-40B4-BE49-F238E27FC236}">
                <a16:creationId xmlns:a16="http://schemas.microsoft.com/office/drawing/2014/main" id="{986759F7-D612-6148-A81A-2CE27C7EF4A6}"/>
              </a:ext>
            </a:extLst>
          </p:cNvPr>
          <p:cNvSpPr txBox="1"/>
          <p:nvPr/>
        </p:nvSpPr>
        <p:spPr>
          <a:xfrm>
            <a:off x="3602499" y="4137723"/>
            <a:ext cx="934872" cy="338554"/>
          </a:xfrm>
          <a:prstGeom prst="rect">
            <a:avLst/>
          </a:prstGeom>
          <a:noFill/>
          <a:scene3d>
            <a:camera prst="isometricOffAxis1Top"/>
            <a:lightRig rig="threePt" dir="t"/>
          </a:scene3d>
        </p:spPr>
        <p:txBody>
          <a:bodyPr wrap="none" rtlCol="0">
            <a:spAutoFit/>
          </a:bodyPr>
          <a:lstStyle/>
          <a:p>
            <a:pPr algn="ctr"/>
            <a:r>
              <a:rPr lang="en-US" sz="1600" b="1" dirty="0">
                <a:solidFill>
                  <a:schemeClr val="bg1"/>
                </a:solidFill>
                <a:latin typeface="Avenir Book" charset="0"/>
                <a:ea typeface="Avenir Book" charset="0"/>
                <a:cs typeface="Avenir Book" charset="0"/>
              </a:rPr>
              <a:t>Server 2</a:t>
            </a:r>
          </a:p>
        </p:txBody>
      </p:sp>
      <p:sp>
        <p:nvSpPr>
          <p:cNvPr id="69" name="TextBox 68">
            <a:extLst>
              <a:ext uri="{FF2B5EF4-FFF2-40B4-BE49-F238E27FC236}">
                <a16:creationId xmlns:a16="http://schemas.microsoft.com/office/drawing/2014/main" id="{56675051-7212-BE47-80CD-11CCA94C776A}"/>
              </a:ext>
            </a:extLst>
          </p:cNvPr>
          <p:cNvSpPr txBox="1"/>
          <p:nvPr/>
        </p:nvSpPr>
        <p:spPr>
          <a:xfrm>
            <a:off x="5465928" y="3841094"/>
            <a:ext cx="934872" cy="338554"/>
          </a:xfrm>
          <a:prstGeom prst="rect">
            <a:avLst/>
          </a:prstGeom>
          <a:noFill/>
          <a:scene3d>
            <a:camera prst="isometricOffAxis1Top"/>
            <a:lightRig rig="threePt" dir="t"/>
          </a:scene3d>
        </p:spPr>
        <p:txBody>
          <a:bodyPr wrap="none" rtlCol="0">
            <a:spAutoFit/>
          </a:bodyPr>
          <a:lstStyle/>
          <a:p>
            <a:pPr algn="ctr"/>
            <a:r>
              <a:rPr lang="en-US" sz="1600" b="1" dirty="0">
                <a:solidFill>
                  <a:schemeClr val="bg1"/>
                </a:solidFill>
                <a:latin typeface="Avenir Book" charset="0"/>
                <a:ea typeface="Avenir Book" charset="0"/>
                <a:cs typeface="Avenir Book" charset="0"/>
              </a:rPr>
              <a:t>Server 4</a:t>
            </a:r>
          </a:p>
        </p:txBody>
      </p:sp>
      <p:sp>
        <p:nvSpPr>
          <p:cNvPr id="70" name="TextBox 69">
            <a:extLst>
              <a:ext uri="{FF2B5EF4-FFF2-40B4-BE49-F238E27FC236}">
                <a16:creationId xmlns:a16="http://schemas.microsoft.com/office/drawing/2014/main" id="{92397ED6-29A8-6B46-9F52-F7AEBD29AC45}"/>
              </a:ext>
            </a:extLst>
          </p:cNvPr>
          <p:cNvSpPr txBox="1"/>
          <p:nvPr/>
        </p:nvSpPr>
        <p:spPr>
          <a:xfrm>
            <a:off x="4534186" y="3995522"/>
            <a:ext cx="934872" cy="338554"/>
          </a:xfrm>
          <a:prstGeom prst="rect">
            <a:avLst/>
          </a:prstGeom>
          <a:noFill/>
          <a:scene3d>
            <a:camera prst="isometricOffAxis1Top"/>
            <a:lightRig rig="threePt" dir="t"/>
          </a:scene3d>
        </p:spPr>
        <p:txBody>
          <a:bodyPr wrap="none" rtlCol="0">
            <a:spAutoFit/>
          </a:bodyPr>
          <a:lstStyle/>
          <a:p>
            <a:pPr algn="ctr"/>
            <a:r>
              <a:rPr lang="en-US" sz="1600" b="1" dirty="0">
                <a:solidFill>
                  <a:schemeClr val="bg1"/>
                </a:solidFill>
                <a:latin typeface="Avenir Book" charset="0"/>
                <a:ea typeface="Avenir Book" charset="0"/>
                <a:cs typeface="Avenir Book" charset="0"/>
              </a:rPr>
              <a:t>Server 3</a:t>
            </a:r>
          </a:p>
        </p:txBody>
      </p:sp>
      <p:cxnSp>
        <p:nvCxnSpPr>
          <p:cNvPr id="6" name="Straight Connector 5">
            <a:extLst>
              <a:ext uri="{FF2B5EF4-FFF2-40B4-BE49-F238E27FC236}">
                <a16:creationId xmlns:a16="http://schemas.microsoft.com/office/drawing/2014/main" id="{F0D213BE-7618-034A-87A2-2F55A92F14B2}"/>
              </a:ext>
            </a:extLst>
          </p:cNvPr>
          <p:cNvCxnSpPr/>
          <p:nvPr/>
        </p:nvCxnSpPr>
        <p:spPr>
          <a:xfrm flipV="1">
            <a:off x="2565437" y="3875572"/>
            <a:ext cx="3661891" cy="5724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084360"/>
      </p:ext>
    </p:extLst>
  </p:cSld>
  <p:clrMapOvr>
    <a:masterClrMapping/>
  </p:clrMapOvr>
  <mc:AlternateContent xmlns:mc="http://schemas.openxmlformats.org/markup-compatibility/2006">
    <mc:Choice xmlns:p14="http://schemas.microsoft.com/office/powerpoint/2010/main" Requires="p14">
      <p:transition spd="slow" p14:dur="2000" advTm="120031"/>
    </mc:Choice>
    <mc:Fallback>
      <p:transition spd="slow" advTm="1200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1"/>
          <p:cNvSpPr txBox="1">
            <a:spLocks noGrp="1"/>
          </p:cNvSpPr>
          <p:nvPr>
            <p:ph type="title"/>
          </p:nvPr>
        </p:nvSpPr>
        <p:spPr/>
        <p:txBody>
          <a:bodyPr>
            <a:normAutofit/>
          </a:bodyPr>
          <a:lstStyle/>
          <a:p>
            <a:r>
              <a:rPr lang="en-US" sz="3100" dirty="0"/>
              <a:t>Applications </a:t>
            </a:r>
            <a:r>
              <a:rPr lang="en-US" sz="3100" i="1" dirty="0"/>
              <a:t>and</a:t>
            </a:r>
            <a:r>
              <a:rPr lang="en-US" sz="3100" dirty="0"/>
              <a:t> Data Center Utilization </a:t>
            </a:r>
            <a:br>
              <a:rPr lang="en-US" dirty="0"/>
            </a:br>
            <a:r>
              <a:rPr lang="en-US" sz="2200" i="1" dirty="0"/>
              <a:t>Pay-as-you-Grow</a:t>
            </a:r>
          </a:p>
        </p:txBody>
      </p:sp>
      <p:sp>
        <p:nvSpPr>
          <p:cNvPr id="18" name="TextBox 17"/>
          <p:cNvSpPr txBox="1"/>
          <p:nvPr/>
        </p:nvSpPr>
        <p:spPr>
          <a:xfrm>
            <a:off x="4997215" y="889317"/>
            <a:ext cx="3594589" cy="707886"/>
          </a:xfrm>
          <a:prstGeom prst="rect">
            <a:avLst/>
          </a:prstGeom>
          <a:noFill/>
        </p:spPr>
        <p:txBody>
          <a:bodyPr wrap="square" rtlCol="0">
            <a:spAutoFit/>
          </a:bodyPr>
          <a:lstStyle/>
          <a:p>
            <a:pPr algn="ctr"/>
            <a:r>
              <a:rPr lang="en-US" sz="2000" b="1" i="1" dirty="0">
                <a:solidFill>
                  <a:schemeClr val="bg1"/>
                </a:solidFill>
                <a:latin typeface="Avenir Book" charset="0"/>
                <a:ea typeface="Avenir Book" charset="0"/>
                <a:cs typeface="Avenir Book" charset="0"/>
              </a:rPr>
              <a:t>Evolution of a Software-Defined Server</a:t>
            </a:r>
          </a:p>
        </p:txBody>
      </p:sp>
      <p:sp>
        <p:nvSpPr>
          <p:cNvPr id="70" name="TextBox 69"/>
          <p:cNvSpPr txBox="1"/>
          <p:nvPr/>
        </p:nvSpPr>
        <p:spPr>
          <a:xfrm>
            <a:off x="684648" y="3105150"/>
            <a:ext cx="3352800" cy="1600438"/>
          </a:xfrm>
          <a:prstGeom prst="rect">
            <a:avLst/>
          </a:prstGeom>
          <a:noFill/>
        </p:spPr>
        <p:txBody>
          <a:bodyPr wrap="square" rtlCol="0">
            <a:spAutoFit/>
          </a:bodyPr>
          <a:lstStyle/>
          <a:p>
            <a:pPr algn="ctr"/>
            <a:r>
              <a:rPr lang="en-US" sz="1400" b="1">
                <a:solidFill>
                  <a:schemeClr val="bg1"/>
                </a:solidFill>
                <a:latin typeface="Avenir Book" charset="0"/>
                <a:ea typeface="Avenir Book" charset="0"/>
                <a:cs typeface="Avenir Book" charset="0"/>
              </a:rPr>
              <a:t>Requirements set before purchase</a:t>
            </a:r>
          </a:p>
          <a:p>
            <a:pPr algn="ctr"/>
            <a:endParaRPr lang="en-US" sz="1400" b="1">
              <a:solidFill>
                <a:schemeClr val="bg1"/>
              </a:solidFill>
              <a:latin typeface="Avenir Book" charset="0"/>
              <a:ea typeface="Avenir Book" charset="0"/>
              <a:cs typeface="Avenir Book" charset="0"/>
            </a:endParaRPr>
          </a:p>
          <a:p>
            <a:pPr algn="ctr"/>
            <a:r>
              <a:rPr lang="en-US" sz="1400" b="1">
                <a:solidFill>
                  <a:schemeClr val="bg1"/>
                </a:solidFill>
                <a:latin typeface="Avenir Book" charset="0"/>
                <a:ea typeface="Avenir Book" charset="0"/>
                <a:cs typeface="Avenir Book" charset="0"/>
              </a:rPr>
              <a:t>Sized for needs in18 to 36 month</a:t>
            </a:r>
          </a:p>
          <a:p>
            <a:pPr algn="ctr"/>
            <a:endParaRPr lang="en-US" sz="1400" b="1">
              <a:solidFill>
                <a:schemeClr val="bg1"/>
              </a:solidFill>
              <a:latin typeface="Avenir Book" charset="0"/>
              <a:ea typeface="Avenir Book" charset="0"/>
              <a:cs typeface="Avenir Book" charset="0"/>
            </a:endParaRPr>
          </a:p>
          <a:p>
            <a:pPr algn="ctr"/>
            <a:r>
              <a:rPr lang="en-US" sz="1400" b="1">
                <a:solidFill>
                  <a:schemeClr val="bg1"/>
                </a:solidFill>
                <a:latin typeface="Avenir Book" charset="0"/>
                <a:ea typeface="Avenir Book" charset="0"/>
                <a:cs typeface="Avenir Book" charset="0"/>
              </a:rPr>
              <a:t>Typically a ‘non-standard’ SKU for IT</a:t>
            </a:r>
          </a:p>
          <a:p>
            <a:pPr algn="ctr"/>
            <a:endParaRPr lang="en-US" sz="1400" b="1">
              <a:solidFill>
                <a:schemeClr val="bg1"/>
              </a:solidFill>
              <a:latin typeface="Avenir Book" charset="0"/>
              <a:ea typeface="Avenir Book" charset="0"/>
              <a:cs typeface="Avenir Book" charset="0"/>
            </a:endParaRPr>
          </a:p>
          <a:p>
            <a:pPr algn="ctr"/>
            <a:r>
              <a:rPr lang="en-US" sz="1400" b="1">
                <a:solidFill>
                  <a:schemeClr val="bg1"/>
                </a:solidFill>
                <a:latin typeface="Avenir Book" charset="0"/>
                <a:ea typeface="Avenir Book" charset="0"/>
                <a:cs typeface="Avenir Book" charset="0"/>
              </a:rPr>
              <a:t>SKUs may vary by workload</a:t>
            </a:r>
            <a:endParaRPr lang="en-US" sz="2400" b="1" i="1">
              <a:solidFill>
                <a:schemeClr val="bg1"/>
              </a:solidFill>
              <a:latin typeface="Avenir Book" charset="0"/>
              <a:ea typeface="Avenir Book" charset="0"/>
              <a:cs typeface="Avenir Book" charset="0"/>
            </a:endParaRPr>
          </a:p>
        </p:txBody>
      </p:sp>
      <p:sp>
        <p:nvSpPr>
          <p:cNvPr id="23" name="TextBox 22"/>
          <p:cNvSpPr txBox="1"/>
          <p:nvPr/>
        </p:nvSpPr>
        <p:spPr>
          <a:xfrm>
            <a:off x="959562" y="1043285"/>
            <a:ext cx="2956259" cy="400110"/>
          </a:xfrm>
          <a:prstGeom prst="rect">
            <a:avLst/>
          </a:prstGeom>
          <a:noFill/>
        </p:spPr>
        <p:txBody>
          <a:bodyPr wrap="none" rtlCol="0">
            <a:spAutoFit/>
          </a:bodyPr>
          <a:lstStyle/>
          <a:p>
            <a:pPr algn="ctr"/>
            <a:r>
              <a:rPr lang="en-US" sz="2000" b="1" i="1">
                <a:solidFill>
                  <a:schemeClr val="bg1"/>
                </a:solidFill>
                <a:latin typeface="Avenir Book" charset="0"/>
                <a:ea typeface="Avenir Book" charset="0"/>
                <a:cs typeface="Avenir Book" charset="0"/>
              </a:rPr>
              <a:t>Life of a Scale-up Server</a:t>
            </a:r>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7450" y="1661266"/>
            <a:ext cx="1201769" cy="1201769"/>
          </a:xfrm>
          <a:prstGeom prst="rect">
            <a:avLst/>
          </a:prstGeom>
        </p:spPr>
      </p:pic>
      <p:cxnSp>
        <p:nvCxnSpPr>
          <p:cNvPr id="44" name="Straight Connector 43"/>
          <p:cNvCxnSpPr/>
          <p:nvPr/>
        </p:nvCxnSpPr>
        <p:spPr>
          <a:xfrm>
            <a:off x="4572000" y="1200150"/>
            <a:ext cx="0" cy="336507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a:stretch>
            <a:fillRect/>
          </a:stretch>
        </p:blipFill>
        <p:spPr>
          <a:xfrm>
            <a:off x="1263451" y="1304815"/>
            <a:ext cx="2470400" cy="1852800"/>
          </a:xfrm>
          <a:prstGeom prst="rect">
            <a:avLst/>
          </a:prstGeom>
          <a:effectLst>
            <a:outerShdw blurRad="50800" dist="38100" dir="2700000" algn="tl" rotWithShape="0">
              <a:prstClr val="black">
                <a:alpha val="40000"/>
              </a:prstClr>
            </a:outerShdw>
          </a:effectLst>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9454" y="1661266"/>
            <a:ext cx="1201769" cy="1201769"/>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1458" y="1661266"/>
            <a:ext cx="1201769" cy="1201769"/>
          </a:xfrm>
          <a:prstGeom prst="rect">
            <a:avLst/>
          </a:prstGeom>
        </p:spPr>
      </p:pic>
      <p:sp>
        <p:nvSpPr>
          <p:cNvPr id="37" name="TextBox 36"/>
          <p:cNvSpPr txBox="1"/>
          <p:nvPr/>
        </p:nvSpPr>
        <p:spPr>
          <a:xfrm>
            <a:off x="5236542" y="2800350"/>
            <a:ext cx="963583" cy="276999"/>
          </a:xfrm>
          <a:prstGeom prst="rect">
            <a:avLst/>
          </a:prstGeom>
          <a:noFill/>
        </p:spPr>
        <p:txBody>
          <a:bodyPr wrap="square" rtlCol="0">
            <a:spAutoFit/>
          </a:bodyPr>
          <a:lstStyle/>
          <a:p>
            <a:pPr algn="ctr"/>
            <a:r>
              <a:rPr lang="en-US" sz="1200" b="1">
                <a:solidFill>
                  <a:schemeClr val="tx1">
                    <a:lumMod val="20000"/>
                    <a:lumOff val="80000"/>
                  </a:schemeClr>
                </a:solidFill>
                <a:latin typeface="Avenir Book" charset="0"/>
                <a:ea typeface="Avenir Book" charset="0"/>
                <a:cs typeface="Avenir Book" charset="0"/>
              </a:rPr>
              <a:t>Year 1</a:t>
            </a:r>
            <a:endParaRPr lang="en-US" sz="2000" b="1" i="1">
              <a:solidFill>
                <a:schemeClr val="tx1">
                  <a:lumMod val="20000"/>
                  <a:lumOff val="80000"/>
                </a:schemeClr>
              </a:solidFill>
              <a:latin typeface="Avenir Book" charset="0"/>
              <a:ea typeface="Avenir Book" charset="0"/>
              <a:cs typeface="Avenir Book" charset="0"/>
            </a:endParaRPr>
          </a:p>
        </p:txBody>
      </p:sp>
      <p:sp>
        <p:nvSpPr>
          <p:cNvPr id="38" name="TextBox 37"/>
          <p:cNvSpPr txBox="1"/>
          <p:nvPr/>
        </p:nvSpPr>
        <p:spPr>
          <a:xfrm>
            <a:off x="6558546" y="2800500"/>
            <a:ext cx="963583" cy="276999"/>
          </a:xfrm>
          <a:prstGeom prst="rect">
            <a:avLst/>
          </a:prstGeom>
          <a:noFill/>
        </p:spPr>
        <p:txBody>
          <a:bodyPr wrap="square" rtlCol="0">
            <a:spAutoFit/>
          </a:bodyPr>
          <a:lstStyle/>
          <a:p>
            <a:pPr algn="ctr"/>
            <a:r>
              <a:rPr lang="en-US" sz="1200" b="1">
                <a:solidFill>
                  <a:schemeClr val="tx1">
                    <a:lumMod val="20000"/>
                    <a:lumOff val="80000"/>
                  </a:schemeClr>
                </a:solidFill>
                <a:latin typeface="Avenir Book" charset="0"/>
                <a:ea typeface="Avenir Book" charset="0"/>
                <a:cs typeface="Avenir Book" charset="0"/>
              </a:rPr>
              <a:t>Year 2</a:t>
            </a:r>
            <a:endParaRPr lang="en-US" sz="2000" b="1" i="1">
              <a:solidFill>
                <a:schemeClr val="tx1">
                  <a:lumMod val="20000"/>
                  <a:lumOff val="80000"/>
                </a:schemeClr>
              </a:solidFill>
              <a:latin typeface="Avenir Book" charset="0"/>
              <a:ea typeface="Avenir Book" charset="0"/>
              <a:cs typeface="Avenir Book" charset="0"/>
            </a:endParaRPr>
          </a:p>
        </p:txBody>
      </p:sp>
      <p:sp>
        <p:nvSpPr>
          <p:cNvPr id="43" name="TextBox 42"/>
          <p:cNvSpPr txBox="1"/>
          <p:nvPr/>
        </p:nvSpPr>
        <p:spPr>
          <a:xfrm>
            <a:off x="7880550" y="2800350"/>
            <a:ext cx="963583" cy="276999"/>
          </a:xfrm>
          <a:prstGeom prst="rect">
            <a:avLst/>
          </a:prstGeom>
          <a:noFill/>
        </p:spPr>
        <p:txBody>
          <a:bodyPr wrap="square" rtlCol="0">
            <a:spAutoFit/>
          </a:bodyPr>
          <a:lstStyle/>
          <a:p>
            <a:pPr algn="ctr"/>
            <a:r>
              <a:rPr lang="en-US" sz="1200" b="1">
                <a:solidFill>
                  <a:schemeClr val="tx1">
                    <a:lumMod val="20000"/>
                    <a:lumOff val="80000"/>
                  </a:schemeClr>
                </a:solidFill>
                <a:latin typeface="Avenir Book" charset="0"/>
                <a:ea typeface="Avenir Book" charset="0"/>
                <a:cs typeface="Avenir Book" charset="0"/>
              </a:rPr>
              <a:t>Year 3</a:t>
            </a:r>
            <a:endParaRPr lang="en-US" sz="2000" b="1" i="1">
              <a:solidFill>
                <a:schemeClr val="tx1">
                  <a:lumMod val="20000"/>
                  <a:lumOff val="80000"/>
                </a:schemeClr>
              </a:solidFill>
              <a:latin typeface="Avenir Book" charset="0"/>
              <a:ea typeface="Avenir Book" charset="0"/>
              <a:cs typeface="Avenir Book" charset="0"/>
            </a:endParaRPr>
          </a:p>
        </p:txBody>
      </p:sp>
      <p:sp>
        <p:nvSpPr>
          <p:cNvPr id="8" name="Rectangle 7"/>
          <p:cNvSpPr/>
          <p:nvPr/>
        </p:nvSpPr>
        <p:spPr>
          <a:xfrm>
            <a:off x="5371148" y="2571531"/>
            <a:ext cx="696549" cy="228819"/>
          </a:xfrm>
          <a:prstGeom prst="rect">
            <a:avLst/>
          </a:pr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692062" y="2343151"/>
            <a:ext cx="696549" cy="457660"/>
          </a:xfrm>
          <a:prstGeom prst="rect">
            <a:avLst/>
          </a:pr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014066" y="1759610"/>
            <a:ext cx="696549" cy="1040739"/>
          </a:xfrm>
          <a:prstGeom prst="rect">
            <a:avLst/>
          </a:pr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334000" y="3105150"/>
            <a:ext cx="3352800" cy="1600438"/>
          </a:xfrm>
          <a:prstGeom prst="rect">
            <a:avLst/>
          </a:prstGeom>
          <a:noFill/>
        </p:spPr>
        <p:txBody>
          <a:bodyPr wrap="square" rtlCol="0">
            <a:spAutoFit/>
          </a:bodyPr>
          <a:lstStyle/>
          <a:p>
            <a:pPr algn="ctr"/>
            <a:r>
              <a:rPr lang="en-US" sz="1400" b="1">
                <a:solidFill>
                  <a:schemeClr val="bg1"/>
                </a:solidFill>
                <a:latin typeface="Avenir Book" charset="0"/>
                <a:ea typeface="Avenir Book" charset="0"/>
                <a:cs typeface="Avenir Book" charset="0"/>
              </a:rPr>
              <a:t>Grow capabilities with demand</a:t>
            </a:r>
          </a:p>
          <a:p>
            <a:pPr algn="ctr"/>
            <a:endParaRPr lang="en-US" sz="1400" b="1">
              <a:solidFill>
                <a:schemeClr val="bg1"/>
              </a:solidFill>
              <a:latin typeface="Avenir Book" charset="0"/>
              <a:ea typeface="Avenir Book" charset="0"/>
              <a:cs typeface="Avenir Book" charset="0"/>
            </a:endParaRPr>
          </a:p>
          <a:p>
            <a:pPr algn="ctr"/>
            <a:r>
              <a:rPr lang="en-US" sz="1400" b="1">
                <a:solidFill>
                  <a:schemeClr val="bg1"/>
                </a:solidFill>
                <a:latin typeface="Avenir Book" charset="0"/>
                <a:ea typeface="Avenir Book" charset="0"/>
                <a:cs typeface="Avenir Book" charset="0"/>
              </a:rPr>
              <a:t>Pay licenses for what you need, today</a:t>
            </a:r>
          </a:p>
          <a:p>
            <a:pPr algn="ctr"/>
            <a:endParaRPr lang="en-US" sz="1400" b="1">
              <a:solidFill>
                <a:schemeClr val="bg1"/>
              </a:solidFill>
              <a:latin typeface="Avenir Book" charset="0"/>
              <a:ea typeface="Avenir Book" charset="0"/>
              <a:cs typeface="Avenir Book" charset="0"/>
            </a:endParaRPr>
          </a:p>
          <a:p>
            <a:pPr algn="ctr"/>
            <a:r>
              <a:rPr lang="en-US" sz="1400" b="1">
                <a:solidFill>
                  <a:schemeClr val="bg1"/>
                </a:solidFill>
                <a:latin typeface="Avenir Book" charset="0"/>
                <a:ea typeface="Avenir Book" charset="0"/>
                <a:cs typeface="Avenir Book" charset="0"/>
              </a:rPr>
              <a:t>Built on commodity server SKUs</a:t>
            </a:r>
          </a:p>
          <a:p>
            <a:pPr algn="ctr"/>
            <a:endParaRPr lang="en-US" sz="1400" b="1">
              <a:solidFill>
                <a:schemeClr val="bg1"/>
              </a:solidFill>
              <a:latin typeface="Avenir Book" charset="0"/>
              <a:ea typeface="Avenir Book" charset="0"/>
              <a:cs typeface="Avenir Book" charset="0"/>
            </a:endParaRPr>
          </a:p>
          <a:p>
            <a:pPr algn="ctr"/>
            <a:r>
              <a:rPr lang="en-US" sz="1400" b="1">
                <a:solidFill>
                  <a:schemeClr val="bg1"/>
                </a:solidFill>
                <a:latin typeface="Avenir Book" charset="0"/>
                <a:ea typeface="Avenir Book" charset="0"/>
                <a:cs typeface="Avenir Book" charset="0"/>
              </a:rPr>
              <a:t>Fewer SKUs adaptable to workloads</a:t>
            </a:r>
            <a:endParaRPr lang="en-US" sz="2400" b="1" i="1">
              <a:solidFill>
                <a:schemeClr val="bg1"/>
              </a:solidFill>
              <a:latin typeface="Avenir Book" charset="0"/>
              <a:ea typeface="Avenir Book" charset="0"/>
              <a:cs typeface="Avenir Book" charset="0"/>
            </a:endParaRPr>
          </a:p>
        </p:txBody>
      </p:sp>
      <p:pic>
        <p:nvPicPr>
          <p:cNvPr id="20" name="Picture 19">
            <a:extLst>
              <a:ext uri="{FF2B5EF4-FFF2-40B4-BE49-F238E27FC236}">
                <a16:creationId xmlns:a16="http://schemas.microsoft.com/office/drawing/2014/main" id="{310CCF3D-CAAA-5D4F-80F9-17399E855E0C}"/>
              </a:ext>
            </a:extLst>
          </p:cNvPr>
          <p:cNvPicPr>
            <a:picLocks noChangeAspect="1"/>
          </p:cNvPicPr>
          <p:nvPr/>
        </p:nvPicPr>
        <p:blipFill>
          <a:blip r:embed="rId4">
            <a:alphaModFix amt="40000"/>
            <a:extLst>
              <a:ext uri="{BEBA8EAE-BF5A-486C-A8C5-ECC9F3942E4B}">
                <a14:imgProps xmlns:a14="http://schemas.microsoft.com/office/drawing/2010/main">
                  <a14:imgLayer r:embed="rId5">
                    <a14:imgEffect>
                      <a14:brightnessContrast bright="-6000"/>
                    </a14:imgEffect>
                  </a14:imgLayer>
                </a14:imgProps>
              </a:ext>
            </a:extLst>
          </a:blip>
          <a:stretch>
            <a:fillRect/>
          </a:stretch>
        </p:blipFill>
        <p:spPr>
          <a:xfrm>
            <a:off x="8490805" y="192140"/>
            <a:ext cx="500795" cy="500795"/>
          </a:xfrm>
          <a:prstGeom prst="rect">
            <a:avLst/>
          </a:prstGeom>
          <a:ln w="28575">
            <a:noFill/>
          </a:ln>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E6F45F70-E2B4-A14E-897A-0BAF85AE47C8}"/>
              </a:ext>
            </a:extLst>
          </p:cNvPr>
          <p:cNvSpPr txBox="1"/>
          <p:nvPr/>
        </p:nvSpPr>
        <p:spPr>
          <a:xfrm>
            <a:off x="0" y="4874986"/>
            <a:ext cx="255198"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7</a:t>
            </a:r>
          </a:p>
        </p:txBody>
      </p:sp>
    </p:spTree>
    <p:extLst>
      <p:ext uri="{BB962C8B-B14F-4D97-AF65-F5344CB8AC3E}">
        <p14:creationId xmlns:p14="http://schemas.microsoft.com/office/powerpoint/2010/main" val="2628037226"/>
      </p:ext>
    </p:extLst>
  </p:cSld>
  <p:clrMapOvr>
    <a:masterClrMapping/>
  </p:clrMapOvr>
  <mc:AlternateContent xmlns:mc="http://schemas.openxmlformats.org/markup-compatibility/2006">
    <mc:Choice xmlns:p14="http://schemas.microsoft.com/office/powerpoint/2010/main" Requires="p14">
      <p:transition spd="slow" p14:dur="2000" advTm="30019"/>
    </mc:Choice>
    <mc:Fallback>
      <p:transition spd="slow" advTm="300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6845"/>
            <a:ext cx="6494865" cy="4349369"/>
          </a:xfrm>
          <a:prstGeom prst="rect">
            <a:avLst/>
          </a:prstGeom>
        </p:spPr>
      </p:pic>
      <p:sp>
        <p:nvSpPr>
          <p:cNvPr id="12" name="Title 11"/>
          <p:cNvSpPr>
            <a:spLocks noGrp="1"/>
          </p:cNvSpPr>
          <p:nvPr>
            <p:ph type="title"/>
          </p:nvPr>
        </p:nvSpPr>
        <p:spPr/>
        <p:txBody>
          <a:bodyPr/>
          <a:lstStyle/>
          <a:p>
            <a:r>
              <a:rPr lang="en-US"/>
              <a:t>TidalScale: Software-Defined Servers</a:t>
            </a:r>
          </a:p>
        </p:txBody>
      </p:sp>
      <p:sp>
        <p:nvSpPr>
          <p:cNvPr id="2" name="TextBox 1"/>
          <p:cNvSpPr txBox="1"/>
          <p:nvPr/>
        </p:nvSpPr>
        <p:spPr>
          <a:xfrm>
            <a:off x="2693504" y="-178904"/>
            <a:ext cx="184731" cy="292388"/>
          </a:xfrm>
          <a:prstGeom prst="rect">
            <a:avLst/>
          </a:prstGeom>
          <a:noFill/>
        </p:spPr>
        <p:txBody>
          <a:bodyPr wrap="none" rtlCol="0">
            <a:spAutoFit/>
          </a:bodyPr>
          <a:lstStyle/>
          <a:p>
            <a:endParaRPr lang="en-US"/>
          </a:p>
        </p:txBody>
      </p:sp>
      <p:sp>
        <p:nvSpPr>
          <p:cNvPr id="483" name="Rectangle 482"/>
          <p:cNvSpPr/>
          <p:nvPr/>
        </p:nvSpPr>
        <p:spPr>
          <a:xfrm>
            <a:off x="6400800" y="856845"/>
            <a:ext cx="2649135" cy="434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Rectangle 2"/>
          <p:cNvSpPr/>
          <p:nvPr/>
        </p:nvSpPr>
        <p:spPr>
          <a:xfrm>
            <a:off x="6405689" y="2088063"/>
            <a:ext cx="144869" cy="3096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n-US" sz="1200" kern="1200">
              <a:solidFill>
                <a:prstClr val="white"/>
              </a:solidFill>
            </a:endParaRPr>
          </a:p>
        </p:txBody>
      </p:sp>
      <p:grpSp>
        <p:nvGrpSpPr>
          <p:cNvPr id="58" name="Group 57"/>
          <p:cNvGrpSpPr/>
          <p:nvPr/>
        </p:nvGrpSpPr>
        <p:grpSpPr>
          <a:xfrm>
            <a:off x="6631302" y="1276350"/>
            <a:ext cx="2261184" cy="365923"/>
            <a:chOff x="6631302" y="1549580"/>
            <a:chExt cx="2261184" cy="365923"/>
          </a:xfrm>
        </p:grpSpPr>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1302" y="1549580"/>
              <a:ext cx="365923" cy="365923"/>
            </a:xfrm>
            <a:prstGeom prst="rect">
              <a:avLst/>
            </a:prstGeom>
            <a:effectLst>
              <a:outerShdw blurRad="50800" dist="76200" dir="2700000" algn="tl" rotWithShape="0">
                <a:prstClr val="black">
                  <a:alpha val="40000"/>
                </a:prstClr>
              </a:outerShdw>
            </a:effectLst>
          </p:spPr>
        </p:pic>
        <p:sp>
          <p:nvSpPr>
            <p:cNvPr id="76" name="TextBox 75"/>
            <p:cNvSpPr txBox="1"/>
            <p:nvPr/>
          </p:nvSpPr>
          <p:spPr>
            <a:xfrm>
              <a:off x="7023840" y="1562254"/>
              <a:ext cx="186864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Unmodified Software</a:t>
              </a:r>
            </a:p>
          </p:txBody>
        </p:sp>
      </p:grpSp>
      <p:grpSp>
        <p:nvGrpSpPr>
          <p:cNvPr id="60" name="Group 59"/>
          <p:cNvGrpSpPr/>
          <p:nvPr/>
        </p:nvGrpSpPr>
        <p:grpSpPr>
          <a:xfrm>
            <a:off x="6653738" y="3347040"/>
            <a:ext cx="2333308" cy="316938"/>
            <a:chOff x="6653738" y="3620270"/>
            <a:chExt cx="2333308" cy="316938"/>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3738" y="3621848"/>
              <a:ext cx="381100" cy="315360"/>
            </a:xfrm>
            <a:prstGeom prst="rect">
              <a:avLst/>
            </a:prstGeom>
          </p:spPr>
        </p:pic>
        <p:sp>
          <p:nvSpPr>
            <p:cNvPr id="82" name="TextBox 81"/>
            <p:cNvSpPr txBox="1"/>
            <p:nvPr/>
          </p:nvSpPr>
          <p:spPr>
            <a:xfrm>
              <a:off x="7023840" y="3620270"/>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Container Friendly</a:t>
              </a:r>
            </a:p>
          </p:txBody>
        </p:sp>
      </p:grpSp>
      <p:grpSp>
        <p:nvGrpSpPr>
          <p:cNvPr id="61" name="Group 60"/>
          <p:cNvGrpSpPr/>
          <p:nvPr/>
        </p:nvGrpSpPr>
        <p:grpSpPr>
          <a:xfrm>
            <a:off x="6668867" y="4340378"/>
            <a:ext cx="2318179" cy="373777"/>
            <a:chOff x="6668867" y="4613608"/>
            <a:chExt cx="2318179" cy="373777"/>
          </a:xfrm>
        </p:grpSpPr>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8867" y="4613608"/>
              <a:ext cx="373777" cy="373777"/>
            </a:xfrm>
            <a:prstGeom prst="rect">
              <a:avLst/>
            </a:prstGeom>
          </p:spPr>
        </p:pic>
        <p:sp>
          <p:nvSpPr>
            <p:cNvPr id="86" name="TextBox 85"/>
            <p:cNvSpPr txBox="1"/>
            <p:nvPr/>
          </p:nvSpPr>
          <p:spPr>
            <a:xfrm>
              <a:off x="7023840" y="4649278"/>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Red Hat Certified</a:t>
              </a:r>
            </a:p>
          </p:txBody>
        </p:sp>
      </p:grpSp>
      <p:grpSp>
        <p:nvGrpSpPr>
          <p:cNvPr id="59" name="Group 58"/>
          <p:cNvGrpSpPr/>
          <p:nvPr/>
        </p:nvGrpSpPr>
        <p:grpSpPr>
          <a:xfrm>
            <a:off x="6646849" y="2298520"/>
            <a:ext cx="2340197" cy="345434"/>
            <a:chOff x="6646849" y="2571750"/>
            <a:chExt cx="2340197" cy="345434"/>
          </a:xfrm>
        </p:grpSpPr>
        <p:sp>
          <p:nvSpPr>
            <p:cNvPr id="79" name="TextBox 78"/>
            <p:cNvSpPr txBox="1"/>
            <p:nvPr/>
          </p:nvSpPr>
          <p:spPr>
            <a:xfrm>
              <a:off x="7023840" y="2591262"/>
              <a:ext cx="1963206" cy="307777"/>
            </a:xfrm>
            <a:prstGeom prst="rect">
              <a:avLst/>
            </a:prstGeom>
            <a:noFill/>
          </p:spPr>
          <p:txBody>
            <a:bodyPr wrap="square" rtlCol="0">
              <a:spAutoFit/>
            </a:bodyPr>
            <a:lstStyle/>
            <a:p>
              <a:r>
                <a:rPr lang="en-US" sz="1400" b="1">
                  <a:solidFill>
                    <a:schemeClr val="tx2"/>
                  </a:solidFill>
                  <a:latin typeface="Avenir Book" charset="0"/>
                  <a:ea typeface="Avenir Book" charset="0"/>
                  <a:cs typeface="Avenir Book" charset="0"/>
                </a:rPr>
                <a:t>Build-as-you-grow</a:t>
              </a:r>
            </a:p>
          </p:txBody>
        </p:sp>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6849" y="2571750"/>
              <a:ext cx="392538" cy="345434"/>
            </a:xfrm>
            <a:prstGeom prst="rect">
              <a:avLst/>
            </a:prstGeom>
          </p:spPr>
        </p:pic>
      </p:grpSp>
      <p:sp>
        <p:nvSpPr>
          <p:cNvPr id="137" name="Freeform 136"/>
          <p:cNvSpPr/>
          <p:nvPr/>
        </p:nvSpPr>
        <p:spPr>
          <a:xfrm>
            <a:off x="1373663" y="1256743"/>
            <a:ext cx="4144780" cy="3230380"/>
          </a:xfrm>
          <a:custGeom>
            <a:avLst/>
            <a:gdLst>
              <a:gd name="connsiteX0" fmla="*/ 0 w 4144780"/>
              <a:gd name="connsiteY0" fmla="*/ 0 h 3230380"/>
              <a:gd name="connsiteX1" fmla="*/ 74951 w 4144780"/>
              <a:gd name="connsiteY1" fmla="*/ 3230380 h 3230380"/>
              <a:gd name="connsiteX2" fmla="*/ 4144780 w 4144780"/>
              <a:gd name="connsiteY2" fmla="*/ 2533337 h 3230380"/>
              <a:gd name="connsiteX3" fmla="*/ 3934918 w 4144780"/>
              <a:gd name="connsiteY3" fmla="*/ 816963 h 3230380"/>
              <a:gd name="connsiteX4" fmla="*/ 0 w 4144780"/>
              <a:gd name="connsiteY4" fmla="*/ 0 h 32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780" h="3230380">
                <a:moveTo>
                  <a:pt x="0" y="0"/>
                </a:moveTo>
                <a:lnTo>
                  <a:pt x="74951" y="3230380"/>
                </a:lnTo>
                <a:lnTo>
                  <a:pt x="4144780" y="2533337"/>
                </a:lnTo>
                <a:lnTo>
                  <a:pt x="3934918" y="816963"/>
                </a:lnTo>
                <a:lnTo>
                  <a:pt x="0" y="0"/>
                </a:lnTo>
                <a:close/>
              </a:path>
            </a:pathLst>
          </a:custGeom>
          <a:solidFill>
            <a:schemeClr val="bg1">
              <a:alpha val="82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373663" y="1241404"/>
            <a:ext cx="4604064" cy="3230380"/>
            <a:chOff x="1373663" y="1241404"/>
            <a:chExt cx="4604064" cy="3230380"/>
          </a:xfrm>
        </p:grpSpPr>
        <p:sp>
          <p:nvSpPr>
            <p:cNvPr id="39" name="Freeform 38"/>
            <p:cNvSpPr/>
            <p:nvPr/>
          </p:nvSpPr>
          <p:spPr>
            <a:xfrm>
              <a:off x="1373663" y="1241404"/>
              <a:ext cx="4144780" cy="3230380"/>
            </a:xfrm>
            <a:custGeom>
              <a:avLst/>
              <a:gdLst>
                <a:gd name="connsiteX0" fmla="*/ 0 w 4144780"/>
                <a:gd name="connsiteY0" fmla="*/ 0 h 3230380"/>
                <a:gd name="connsiteX1" fmla="*/ 74951 w 4144780"/>
                <a:gd name="connsiteY1" fmla="*/ 3230380 h 3230380"/>
                <a:gd name="connsiteX2" fmla="*/ 4144780 w 4144780"/>
                <a:gd name="connsiteY2" fmla="*/ 2533337 h 3230380"/>
                <a:gd name="connsiteX3" fmla="*/ 3934918 w 4144780"/>
                <a:gd name="connsiteY3" fmla="*/ 816963 h 3230380"/>
                <a:gd name="connsiteX4" fmla="*/ 0 w 4144780"/>
                <a:gd name="connsiteY4" fmla="*/ 0 h 32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780" h="3230380">
                  <a:moveTo>
                    <a:pt x="0" y="0"/>
                  </a:moveTo>
                  <a:lnTo>
                    <a:pt x="74951" y="3230380"/>
                  </a:lnTo>
                  <a:lnTo>
                    <a:pt x="4144780" y="2533337"/>
                  </a:lnTo>
                  <a:lnTo>
                    <a:pt x="3934918" y="816963"/>
                  </a:lnTo>
                  <a:lnTo>
                    <a:pt x="0" y="0"/>
                  </a:lnTo>
                  <a:close/>
                </a:path>
              </a:pathLst>
            </a:custGeom>
            <a:noFill/>
            <a:ln w="9525">
              <a:solidFill>
                <a:schemeClr val="tx2">
                  <a:lumMod val="40000"/>
                  <a:lumOff val="60000"/>
                </a:schemeClr>
              </a:solidFill>
            </a:ln>
            <a:effectLst>
              <a:glow rad="63500">
                <a:schemeClr val="tx2">
                  <a:lumMod val="60000"/>
                  <a:lumOff val="40000"/>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35" descr="Picture 35"/>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983785" y="2983220"/>
              <a:ext cx="3170952" cy="421671"/>
            </a:xfrm>
            <a:prstGeom prst="rect">
              <a:avLst/>
            </a:prstGeom>
            <a:ln w="12700">
              <a:miter lim="400000"/>
            </a:ln>
            <a:scene3d>
              <a:camera prst="perspectiveHeroicExtremeRightFacing">
                <a:rot lat="21488109" lon="19502050" rev="172855"/>
              </a:camera>
              <a:lightRig rig="threePt" dir="t"/>
            </a:scene3d>
          </p:spPr>
        </p:pic>
        <p:pic>
          <p:nvPicPr>
            <p:cNvPr id="106" name="Picture 10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54243" y="2314692"/>
              <a:ext cx="661395" cy="548078"/>
            </a:xfrm>
            <a:prstGeom prst="rect">
              <a:avLst/>
            </a:prstGeom>
            <a:noFill/>
            <a:scene3d>
              <a:camera prst="perspectiveHeroicExtremeRightFacing">
                <a:rot lat="20888878" lon="19471390" rev="176530"/>
              </a:camera>
              <a:lightRig rig="threePt" dir="t"/>
            </a:scene3d>
          </p:spPr>
        </p:pic>
        <p:pic>
          <p:nvPicPr>
            <p:cNvPr id="107" name="Picture 10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2612" y="1924955"/>
              <a:ext cx="1169318" cy="507923"/>
            </a:xfrm>
            <a:prstGeom prst="rect">
              <a:avLst/>
            </a:prstGeom>
            <a:noFill/>
            <a:scene3d>
              <a:camera prst="perspectiveHeroicExtremeRightFacing">
                <a:rot lat="20589281" lon="19455322" rev="180515"/>
              </a:camera>
              <a:lightRig rig="threePt" dir="t"/>
            </a:scene3d>
          </p:spPr>
        </p:pic>
        <p:pic>
          <p:nvPicPr>
            <p:cNvPr id="108" name="Picture 10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52230" y="2130621"/>
              <a:ext cx="1114063" cy="441574"/>
            </a:xfrm>
            <a:prstGeom prst="rect">
              <a:avLst/>
            </a:prstGeom>
            <a:noFill/>
            <a:scene3d>
              <a:camera prst="perspectiveHeroicExtremeRightFacing">
                <a:rot lat="20888876" lon="19471386" rev="176530"/>
              </a:camera>
              <a:lightRig rig="threePt" dir="t"/>
            </a:scene3d>
          </p:spPr>
        </p:pic>
        <p:pic>
          <p:nvPicPr>
            <p:cNvPr id="109" name="Picture 10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09261" y="1638711"/>
              <a:ext cx="1020087" cy="499507"/>
            </a:xfrm>
            <a:prstGeom prst="rect">
              <a:avLst/>
            </a:prstGeom>
            <a:noFill/>
            <a:scene3d>
              <a:camera prst="perspectiveHeroicExtremeRightFacing">
                <a:rot lat="20700000" lon="19455322" rev="180515"/>
              </a:camera>
              <a:lightRig rig="threePt" dir="t"/>
            </a:scene3d>
          </p:spPr>
        </p:pic>
        <p:pic>
          <p:nvPicPr>
            <p:cNvPr id="110" name="Picture 10" descr="Picture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75146" y="2623628"/>
              <a:ext cx="1045697" cy="275411"/>
            </a:xfrm>
            <a:prstGeom prst="rect">
              <a:avLst/>
            </a:prstGeom>
            <a:ln w="12700">
              <a:miter lim="400000"/>
            </a:ln>
            <a:scene3d>
              <a:camera prst="perspectiveHeroicExtremeRightFacing">
                <a:rot lat="21000000" lon="19471386" rev="176530"/>
              </a:camera>
              <a:lightRig rig="threePt" dir="t"/>
            </a:scene3d>
          </p:spPr>
        </p:pic>
        <p:pic>
          <p:nvPicPr>
            <p:cNvPr id="111" name="Picture 4" descr="Picture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47496" y="3712586"/>
              <a:ext cx="4330231" cy="306964"/>
            </a:xfrm>
            <a:prstGeom prst="rect">
              <a:avLst/>
            </a:prstGeom>
            <a:ln w="12700">
              <a:miter lim="400000"/>
            </a:ln>
            <a:scene3d>
              <a:camera prst="perspectiveHeroicExtremeRightFacing">
                <a:rot lat="470284" lon="19834796" rev="216530"/>
              </a:camera>
              <a:lightRig rig="threePt" dir="t"/>
            </a:scene3d>
          </p:spPr>
        </p:pic>
        <p:cxnSp>
          <p:nvCxnSpPr>
            <p:cNvPr id="41" name="Straight Connector 40"/>
            <p:cNvCxnSpPr/>
            <p:nvPr/>
          </p:nvCxnSpPr>
          <p:spPr>
            <a:xfrm flipV="1">
              <a:off x="1447800" y="3366532"/>
              <a:ext cx="4008829" cy="309785"/>
            </a:xfrm>
            <a:prstGeom prst="line">
              <a:avLst/>
            </a:prstGeom>
            <a:ln w="12700">
              <a:solidFill>
                <a:schemeClr val="tx2">
                  <a:lumMod val="60000"/>
                  <a:lumOff val="40000"/>
                  <a:alpha val="60000"/>
                </a:schemeClr>
              </a:solidFill>
            </a:ln>
            <a:effectLst/>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2654959" y="1699292"/>
            <a:ext cx="1694179" cy="307777"/>
          </a:xfrm>
          <a:prstGeom prst="rect">
            <a:avLst/>
          </a:prstGeom>
          <a:noFill/>
        </p:spPr>
        <p:txBody>
          <a:bodyPr wrap="square" rtlCol="0">
            <a:spAutoFit/>
            <a:scene3d>
              <a:camera prst="perspectiveHeroicExtremeRightFacing">
                <a:rot lat="20589281" lon="19455322" rev="180515"/>
              </a:camera>
              <a:lightRig rig="threePt" dir="t"/>
            </a:scene3d>
          </a:bodyPr>
          <a:lstStyle/>
          <a:p>
            <a:pPr algn="ctr"/>
            <a:r>
              <a:rPr lang="en-US" sz="1400" b="1">
                <a:solidFill>
                  <a:schemeClr val="tx2"/>
                </a:solidFill>
                <a:latin typeface="Avenir Book" charset="0"/>
                <a:ea typeface="Avenir Book" charset="0"/>
                <a:cs typeface="Avenir Book" charset="0"/>
              </a:rPr>
              <a:t>Applications</a:t>
            </a:r>
          </a:p>
        </p:txBody>
      </p:sp>
      <p:sp>
        <p:nvSpPr>
          <p:cNvPr id="140" name="TextBox 139"/>
          <p:cNvSpPr txBox="1"/>
          <p:nvPr/>
        </p:nvSpPr>
        <p:spPr>
          <a:xfrm>
            <a:off x="2877821" y="3486150"/>
            <a:ext cx="1823709" cy="307777"/>
          </a:xfrm>
          <a:prstGeom prst="rect">
            <a:avLst/>
          </a:prstGeom>
          <a:noFill/>
        </p:spPr>
        <p:txBody>
          <a:bodyPr wrap="square" rtlCol="0">
            <a:spAutoFit/>
            <a:scene3d>
              <a:camera prst="perspectiveHeroicExtremeRightFacing">
                <a:rot lat="187730" lon="19517131" rev="173022"/>
              </a:camera>
              <a:lightRig rig="threePt" dir="t"/>
            </a:scene3d>
          </a:bodyPr>
          <a:lstStyle/>
          <a:p>
            <a:pPr algn="ctr"/>
            <a:r>
              <a:rPr lang="en-US" sz="1400" b="1">
                <a:solidFill>
                  <a:schemeClr val="tx2"/>
                </a:solidFill>
                <a:latin typeface="Avenir Book" charset="0"/>
                <a:ea typeface="Avenir Book" charset="0"/>
                <a:cs typeface="Avenir Book" charset="0"/>
              </a:rPr>
              <a:t>Operating Systems</a:t>
            </a:r>
          </a:p>
        </p:txBody>
      </p:sp>
      <p:sp>
        <p:nvSpPr>
          <p:cNvPr id="32" name="TextBox 31">
            <a:extLst>
              <a:ext uri="{FF2B5EF4-FFF2-40B4-BE49-F238E27FC236}">
                <a16:creationId xmlns:a16="http://schemas.microsoft.com/office/drawing/2014/main" id="{016405CA-F7DD-994A-B00E-1F479501C002}"/>
              </a:ext>
            </a:extLst>
          </p:cNvPr>
          <p:cNvSpPr txBox="1"/>
          <p:nvPr/>
        </p:nvSpPr>
        <p:spPr>
          <a:xfrm>
            <a:off x="0" y="4874986"/>
            <a:ext cx="255198" cy="246221"/>
          </a:xfrm>
          <a:prstGeom prst="rect">
            <a:avLst/>
          </a:prstGeom>
          <a:noFill/>
        </p:spPr>
        <p:txBody>
          <a:bodyPr wrap="none" rtlCol="0">
            <a:spAutoFit/>
          </a:bodyPr>
          <a:lstStyle/>
          <a:p>
            <a:r>
              <a:rPr lang="en-US" sz="1000" dirty="0">
                <a:solidFill>
                  <a:schemeClr val="bg1"/>
                </a:solidFill>
                <a:latin typeface="Avenir" panose="02000503020000020003" pitchFamily="2" charset="0"/>
              </a:rPr>
              <a:t>6</a:t>
            </a:r>
          </a:p>
        </p:txBody>
      </p:sp>
    </p:spTree>
    <p:extLst>
      <p:ext uri="{BB962C8B-B14F-4D97-AF65-F5344CB8AC3E}">
        <p14:creationId xmlns:p14="http://schemas.microsoft.com/office/powerpoint/2010/main" val="1006514861"/>
      </p:ext>
    </p:extLst>
  </p:cSld>
  <p:clrMapOvr>
    <a:masterClrMapping/>
  </p:clrMapOvr>
  <mc:AlternateContent xmlns:mc="http://schemas.openxmlformats.org/markup-compatibility/2006">
    <mc:Choice xmlns:p14="http://schemas.microsoft.com/office/powerpoint/2010/main" Requires="p14">
      <p:transition spd="slow" p14:dur="2000" advTm="54839"/>
    </mc:Choice>
    <mc:Fallback>
      <p:transition spd="slow" advTm="548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7|4.1|3.5|5.5|1.8|1.2"/>
</p:tagLst>
</file>

<file path=ppt/tags/tag10.xml><?xml version="1.0" encoding="utf-8"?>
<p:tagLst xmlns:a="http://schemas.openxmlformats.org/drawingml/2006/main" xmlns:r="http://schemas.openxmlformats.org/officeDocument/2006/relationships" xmlns:p="http://schemas.openxmlformats.org/presentationml/2006/main">
  <p:tag name="TIMING" val="|11.5"/>
</p:tagLst>
</file>

<file path=ppt/tags/tag11.xml><?xml version="1.0" encoding="utf-8"?>
<p:tagLst xmlns:a="http://schemas.openxmlformats.org/drawingml/2006/main" xmlns:r="http://schemas.openxmlformats.org/officeDocument/2006/relationships" xmlns:p="http://schemas.openxmlformats.org/presentationml/2006/main">
  <p:tag name="TIMING" val="|6.7|17.8|2.5"/>
</p:tagLst>
</file>

<file path=ppt/tags/tag12.xml><?xml version="1.0" encoding="utf-8"?>
<p:tagLst xmlns:a="http://schemas.openxmlformats.org/drawingml/2006/main" xmlns:r="http://schemas.openxmlformats.org/officeDocument/2006/relationships" xmlns:p="http://schemas.openxmlformats.org/presentationml/2006/main">
  <p:tag name="TIMING" val="|4.8"/>
</p:tagLst>
</file>

<file path=ppt/tags/tag13.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46.1"/>
</p:tagLst>
</file>

<file path=ppt/tags/tag3.xml><?xml version="1.0" encoding="utf-8"?>
<p:tagLst xmlns:a="http://schemas.openxmlformats.org/drawingml/2006/main" xmlns:r="http://schemas.openxmlformats.org/officeDocument/2006/relationships" xmlns:p="http://schemas.openxmlformats.org/presentationml/2006/main">
  <p:tag name="TIMING" val="|19.7"/>
</p:tagLst>
</file>

<file path=ppt/tags/tag4.xml><?xml version="1.0" encoding="utf-8"?>
<p:tagLst xmlns:a="http://schemas.openxmlformats.org/drawingml/2006/main" xmlns:r="http://schemas.openxmlformats.org/officeDocument/2006/relationships" xmlns:p="http://schemas.openxmlformats.org/presentationml/2006/main">
  <p:tag name="TIMING" val="|45.8"/>
</p:tagLst>
</file>

<file path=ppt/tags/tag5.xml><?xml version="1.0" encoding="utf-8"?>
<p:tagLst xmlns:a="http://schemas.openxmlformats.org/drawingml/2006/main" xmlns:r="http://schemas.openxmlformats.org/officeDocument/2006/relationships" xmlns:p="http://schemas.openxmlformats.org/presentationml/2006/main">
  <p:tag name="TIMING" val="|19.8"/>
</p:tagLst>
</file>

<file path=ppt/tags/tag6.xml><?xml version="1.0" encoding="utf-8"?>
<p:tagLst xmlns:a="http://schemas.openxmlformats.org/drawingml/2006/main" xmlns:r="http://schemas.openxmlformats.org/officeDocument/2006/relationships" xmlns:p="http://schemas.openxmlformats.org/presentationml/2006/main">
  <p:tag name="TIMING" val="|14.1|15.1"/>
</p:tagLst>
</file>

<file path=ppt/tags/tag7.xml><?xml version="1.0" encoding="utf-8"?>
<p:tagLst xmlns:a="http://schemas.openxmlformats.org/drawingml/2006/main" xmlns:r="http://schemas.openxmlformats.org/officeDocument/2006/relationships" xmlns:p="http://schemas.openxmlformats.org/presentationml/2006/main">
  <p:tag name="TIMING" val="|9.6|4.7|5.7"/>
</p:tagLst>
</file>

<file path=ppt/tags/tag8.xml><?xml version="1.0" encoding="utf-8"?>
<p:tagLst xmlns:a="http://schemas.openxmlformats.org/drawingml/2006/main" xmlns:r="http://schemas.openxmlformats.org/officeDocument/2006/relationships" xmlns:p="http://schemas.openxmlformats.org/presentationml/2006/main">
  <p:tag name="TIMING" val="|48.2|10.4|12.6|11.1"/>
</p:tagLst>
</file>

<file path=ppt/tags/tag9.xml><?xml version="1.0" encoding="utf-8"?>
<p:tagLst xmlns:a="http://schemas.openxmlformats.org/drawingml/2006/main" xmlns:r="http://schemas.openxmlformats.org/officeDocument/2006/relationships" xmlns:p="http://schemas.openxmlformats.org/presentationml/2006/main">
  <p:tag name="TIMING" val="|5.6|10.5"/>
</p:tagLst>
</file>

<file path=ppt/theme/theme1.xml><?xml version="1.0" encoding="utf-8"?>
<a:theme xmlns:a="http://schemas.openxmlformats.org/drawingml/2006/main" name="Office Theme">
  <a:themeElements>
    <a:clrScheme name="Custom 1">
      <a:dk1>
        <a:srgbClr val="2E353E"/>
      </a:dk1>
      <a:lt1>
        <a:sysClr val="window" lastClr="FFFFFF"/>
      </a:lt1>
      <a:dk2>
        <a:srgbClr val="0D6D95"/>
      </a:dk2>
      <a:lt2>
        <a:srgbClr val="E7E6E6"/>
      </a:lt2>
      <a:accent1>
        <a:srgbClr val="0D6D95"/>
      </a:accent1>
      <a:accent2>
        <a:srgbClr val="F2F2F2"/>
      </a:accent2>
      <a:accent3>
        <a:srgbClr val="D8D8D8"/>
      </a:accent3>
      <a:accent4>
        <a:srgbClr val="FFC000"/>
      </a:accent4>
      <a:accent5>
        <a:srgbClr val="4472C4"/>
      </a:accent5>
      <a:accent6>
        <a:srgbClr val="70AD47"/>
      </a:accent6>
      <a:hlink>
        <a:srgbClr val="000000"/>
      </a:hlink>
      <a:folHlink>
        <a:srgbClr val="5B9BD5"/>
      </a:folHlink>
    </a:clrScheme>
    <a:fontScheme name="Tidalscale">
      <a:majorFont>
        <a:latin typeface="Lato Medium"/>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C94DA7183684DB2834553E8D5A0F5" ma:contentTypeVersion="5" ma:contentTypeDescription="Create a new document." ma:contentTypeScope="" ma:versionID="ffe3881000b63feae809f7c59903af0a">
  <xsd:schema xmlns:xsd="http://www.w3.org/2001/XMLSchema" xmlns:xs="http://www.w3.org/2001/XMLSchema" xmlns:p="http://schemas.microsoft.com/office/2006/metadata/properties" xmlns:ns2="900c3780-cd56-4ca4-82be-a419f92482ab" xmlns:ns3="bdd37e08-2b12-4591-844f-00ff81928b34" targetNamespace="http://schemas.microsoft.com/office/2006/metadata/properties" ma:root="true" ma:fieldsID="6b7850bbe247a2915e5b7a21db4573e7" ns2:_="" ns3:_="">
    <xsd:import namespace="900c3780-cd56-4ca4-82be-a419f92482ab"/>
    <xsd:import namespace="bdd37e08-2b12-4591-844f-00ff81928b3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c3780-cd56-4ca4-82be-a419f92482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d37e08-2b12-4591-844f-00ff81928b3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00c3780-cd56-4ca4-82be-a419f92482ab">
      <UserInfo>
        <DisplayName>Jamon Bowen</DisplayName>
        <AccountId>20</AccountId>
        <AccountType/>
      </UserInfo>
      <UserInfo>
        <DisplayName>Ike Nassi</DisplayName>
        <AccountId>28</AccountId>
        <AccountType/>
      </UserInfo>
      <UserInfo>
        <DisplayName>Michael Berman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AB43AF-E145-4DE8-8479-4C952F344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0c3780-cd56-4ca4-82be-a419f92482ab"/>
    <ds:schemaRef ds:uri="bdd37e08-2b12-4591-844f-00ff81928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E01AA2-C919-4E6E-ACFD-95D283161BCC}">
  <ds:schemaRefs>
    <ds:schemaRef ds:uri="http://schemas.microsoft.com/office/2006/metadata/properties"/>
    <ds:schemaRef ds:uri="http://www.w3.org/XML/1998/namespace"/>
    <ds:schemaRef ds:uri="http://purl.org/dc/elements/1.1/"/>
    <ds:schemaRef ds:uri="http://schemas.microsoft.com/office/2006/documentManagement/types"/>
    <ds:schemaRef ds:uri="900c3780-cd56-4ca4-82be-a419f92482ab"/>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3C1FB00-7603-49AA-80EC-A0B2FF777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55377</TotalTime>
  <Words>1747</Words>
  <Application>Microsoft Macintosh PowerPoint</Application>
  <PresentationFormat>On-screen Show (16:9)</PresentationFormat>
  <Paragraphs>645</Paragraphs>
  <Slides>35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Avenir</vt:lpstr>
      <vt:lpstr>Avenir Book</vt:lpstr>
      <vt:lpstr>Avenir Roman</vt:lpstr>
      <vt:lpstr>Calibri</vt:lpstr>
      <vt:lpstr>Lato</vt:lpstr>
      <vt:lpstr>Lato Light</vt:lpstr>
      <vt:lpstr>Office Theme</vt:lpstr>
      <vt:lpstr>Containers and  Software-Defined Servers</vt:lpstr>
      <vt:lpstr>Current Use Cases</vt:lpstr>
      <vt:lpstr>Outline</vt:lpstr>
      <vt:lpstr>PowerPoint Presentation</vt:lpstr>
      <vt:lpstr>TidalScale: Software-Defined Servers</vt:lpstr>
      <vt:lpstr>Virtualization Today</vt:lpstr>
      <vt:lpstr>Software-Defined Servers The Future of Virtualization</vt:lpstr>
      <vt:lpstr>Applications and Data Center Utilization  Pay-as-you-Grow</vt:lpstr>
      <vt:lpstr>TidalScale: Software-Defined Servers</vt:lpstr>
      <vt:lpstr>Strong Industry Momentum</vt:lpstr>
      <vt:lpstr>PowerPoint Presentation</vt:lpstr>
      <vt:lpstr>Machine Learning-Driven Self Optimization</vt:lpstr>
      <vt:lpstr>Machine Learning-Driven Self Optimization</vt:lpstr>
      <vt:lpstr>Machine Learning-Driven Self Optimization</vt:lpstr>
      <vt:lpstr>PowerPoint Presentation</vt:lpstr>
      <vt:lpstr>Container Management Challenges Overloaded Servers</vt:lpstr>
      <vt:lpstr>Container Management Challenges Overloaded Servers</vt:lpstr>
      <vt:lpstr>Container Migration Challenges</vt:lpstr>
      <vt:lpstr>Containers on Software-Defined Servers</vt:lpstr>
      <vt:lpstr>Containers on Software-Defined Servers</vt:lpstr>
      <vt:lpstr>Examples from Industry</vt:lpstr>
      <vt:lpstr>PowerPoint Presentation</vt:lpstr>
      <vt:lpstr>Low Mean Time to Repair Transparent Upgrades / Fixes with TidalScale</vt:lpstr>
      <vt:lpstr>PowerPoint Presentation</vt:lpstr>
      <vt:lpstr>Faster Results Retail Analytics Use Case – TPC-H</vt:lpstr>
      <vt:lpstr>Faster Results R Predictive Analytics Use Case</vt:lpstr>
      <vt:lpstr>PowerPoint Presentation</vt:lpstr>
      <vt:lpstr>WaveRunner:  Deploy in Minutes</vt:lpstr>
      <vt:lpstr>WaveRunner:  Deploy in Minutes</vt:lpstr>
      <vt:lpstr>WaveRunner:  Deploy in Minutes</vt:lpstr>
      <vt:lpstr>WaveRunner:  Deploy in Minutes</vt:lpstr>
      <vt:lpstr>WaveRunner:  Deploy in Minutes</vt:lpstr>
      <vt:lpstr>Saves Development and Deployment $$</vt:lpstr>
      <vt:lpstr>For Further Reading</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Ike Nassi</cp:lastModifiedBy>
  <cp:revision>945</cp:revision>
  <cp:lastPrinted>2017-11-20T16:59:49Z</cp:lastPrinted>
  <dcterms:modified xsi:type="dcterms:W3CDTF">2018-02-27T18:27:28Z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0x010100925C94DA7183684DB2834553E8D5A0F5</vt:lpwstr>
  </property>
</Properties>
</file>